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3"/>
  </p:notesMasterIdLst>
  <p:sldIdLst>
    <p:sldId id="330" r:id="rId2"/>
    <p:sldId id="388" r:id="rId3"/>
    <p:sldId id="400" r:id="rId4"/>
    <p:sldId id="390" r:id="rId5"/>
    <p:sldId id="391" r:id="rId6"/>
    <p:sldId id="399" r:id="rId7"/>
    <p:sldId id="350" r:id="rId8"/>
    <p:sldId id="374" r:id="rId9"/>
    <p:sldId id="385" r:id="rId10"/>
    <p:sldId id="295" r:id="rId11"/>
    <p:sldId id="348" r:id="rId12"/>
    <p:sldId id="296" r:id="rId13"/>
    <p:sldId id="394" r:id="rId14"/>
    <p:sldId id="398" r:id="rId15"/>
    <p:sldId id="298" r:id="rId16"/>
    <p:sldId id="349" r:id="rId17"/>
    <p:sldId id="299" r:id="rId18"/>
    <p:sldId id="384" r:id="rId19"/>
    <p:sldId id="375" r:id="rId20"/>
    <p:sldId id="382" r:id="rId21"/>
    <p:sldId id="383" r:id="rId22"/>
    <p:sldId id="404" r:id="rId23"/>
    <p:sldId id="395" r:id="rId24"/>
    <p:sldId id="412" r:id="rId25"/>
    <p:sldId id="411" r:id="rId26"/>
    <p:sldId id="417" r:id="rId27"/>
    <p:sldId id="418" r:id="rId28"/>
    <p:sldId id="301" r:id="rId29"/>
    <p:sldId id="302" r:id="rId30"/>
    <p:sldId id="396" r:id="rId31"/>
    <p:sldId id="372" r:id="rId32"/>
    <p:sldId id="393" r:id="rId33"/>
    <p:sldId id="403" r:id="rId34"/>
    <p:sldId id="405" r:id="rId35"/>
    <p:sldId id="415" r:id="rId36"/>
    <p:sldId id="406" r:id="rId37"/>
    <p:sldId id="414" r:id="rId38"/>
    <p:sldId id="407" r:id="rId39"/>
    <p:sldId id="416" r:id="rId40"/>
    <p:sldId id="408" r:id="rId41"/>
    <p:sldId id="413" r:id="rId42"/>
    <p:sldId id="304" r:id="rId43"/>
    <p:sldId id="380" r:id="rId44"/>
    <p:sldId id="336" r:id="rId45"/>
    <p:sldId id="337" r:id="rId46"/>
    <p:sldId id="339" r:id="rId47"/>
    <p:sldId id="340" r:id="rId48"/>
    <p:sldId id="341" r:id="rId49"/>
    <p:sldId id="342" r:id="rId50"/>
    <p:sldId id="344" r:id="rId51"/>
    <p:sldId id="34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FFE1"/>
    <a:srgbClr val="E5E5FF"/>
    <a:srgbClr val="EAF9FC"/>
    <a:srgbClr val="FFFFE7"/>
    <a:srgbClr val="FFFFDD"/>
    <a:srgbClr val="E4D9C6"/>
    <a:srgbClr val="FFFF99"/>
    <a:srgbClr val="E1FF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2427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2EB024-374F-4E53-9A33-E5BC2FDC50B7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233CA1C-ECA4-48AA-A1C2-1D1AEB05B40D}">
      <dgm:prSet phldrT="[Текст]" custT="1"/>
      <dgm:spPr/>
      <dgm:t>
        <a:bodyPr/>
        <a:lstStyle/>
        <a:p>
          <a:r>
            <a: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коллективные проекты</a:t>
          </a:r>
          <a:endParaRPr lang="ru-RU" sz="2000" dirty="0"/>
        </a:p>
      </dgm:t>
    </dgm:pt>
    <dgm:pt modelId="{DCC55C7A-7FA0-4CEF-8218-6F5960EF550E}" type="parTrans" cxnId="{98ECD830-6670-4DCE-9650-9373214C435F}">
      <dgm:prSet/>
      <dgm:spPr/>
      <dgm:t>
        <a:bodyPr/>
        <a:lstStyle/>
        <a:p>
          <a:endParaRPr lang="ru-RU"/>
        </a:p>
      </dgm:t>
    </dgm:pt>
    <dgm:pt modelId="{2F6F7B6B-295B-4A40-93CB-6922D7BEE7C2}" type="sibTrans" cxnId="{98ECD830-6670-4DCE-9650-9373214C435F}">
      <dgm:prSet/>
      <dgm:spPr/>
      <dgm:t>
        <a:bodyPr/>
        <a:lstStyle/>
        <a:p>
          <a:endParaRPr lang="ru-RU"/>
        </a:p>
      </dgm:t>
    </dgm:pt>
    <dgm:pt modelId="{375EA293-FD79-4673-B771-E5D344C24732}">
      <dgm:prSet phldrT="[Текст]" custT="1"/>
      <dgm:spPr/>
      <dgm:t>
        <a:bodyPr/>
        <a:lstStyle/>
        <a:p>
          <a:pPr algn="ctr">
            <a:lnSpc>
              <a:spcPct val="60000"/>
            </a:lnSpc>
            <a:spcBef>
              <a:spcPct val="20000"/>
            </a:spcBef>
            <a:defRPr/>
          </a:pPr>
          <a:r>
            <a: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Комплексная работа</a:t>
          </a:r>
        </a:p>
        <a:p>
          <a:pPr algn="ctr">
            <a:lnSpc>
              <a:spcPct val="60000"/>
            </a:lnSpc>
            <a:spcBef>
              <a:spcPct val="20000"/>
            </a:spcBef>
            <a:defRPr/>
          </a:pPr>
          <a:r>
            <a:rPr lang="ru-RU" alt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(газета, макет, праздник, </a:t>
          </a:r>
        </a:p>
        <a:p>
          <a:pPr algn="ctr">
            <a:lnSpc>
              <a:spcPct val="60000"/>
            </a:lnSpc>
            <a:spcBef>
              <a:spcPct val="20000"/>
            </a:spcBef>
            <a:defRPr/>
          </a:pPr>
          <a:r>
            <a:rPr lang="ru-RU" alt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выступление, театральная </a:t>
          </a:r>
        </a:p>
        <a:p>
          <a:pPr algn="ctr">
            <a:lnSpc>
              <a:spcPct val="60000"/>
            </a:lnSpc>
            <a:spcBef>
              <a:spcPct val="20000"/>
            </a:spcBef>
            <a:defRPr/>
          </a:pPr>
          <a:r>
            <a:rPr lang="ru-RU" alt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постановка…)</a:t>
          </a:r>
          <a:endParaRPr lang="ru-RU" sz="2000" dirty="0"/>
        </a:p>
      </dgm:t>
    </dgm:pt>
    <dgm:pt modelId="{56B3F7AE-0AFC-44EA-B089-6F2A75311F60}" type="parTrans" cxnId="{A6950086-B9A7-4EC3-BAD1-93C6B6B1BAA9}">
      <dgm:prSet/>
      <dgm:spPr/>
      <dgm:t>
        <a:bodyPr/>
        <a:lstStyle/>
        <a:p>
          <a:endParaRPr lang="ru-RU"/>
        </a:p>
      </dgm:t>
    </dgm:pt>
    <dgm:pt modelId="{6FDA4D66-D435-4C32-9F93-CAE8925D358E}" type="sibTrans" cxnId="{A6950086-B9A7-4EC3-BAD1-93C6B6B1BAA9}">
      <dgm:prSet/>
      <dgm:spPr/>
      <dgm:t>
        <a:bodyPr/>
        <a:lstStyle/>
        <a:p>
          <a:endParaRPr lang="ru-RU"/>
        </a:p>
      </dgm:t>
    </dgm:pt>
    <dgm:pt modelId="{7DD7030C-60CB-485A-A566-355519191C1D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Социальная помощь</a:t>
          </a:r>
          <a:endParaRPr lang="ru-RU" sz="2000" dirty="0"/>
        </a:p>
      </dgm:t>
    </dgm:pt>
    <dgm:pt modelId="{252CB01C-12DE-411C-A4F3-139D82A22BC1}" type="parTrans" cxnId="{9D952B29-368A-45B7-B41D-736997F6A7FB}">
      <dgm:prSet/>
      <dgm:spPr/>
      <dgm:t>
        <a:bodyPr/>
        <a:lstStyle/>
        <a:p>
          <a:endParaRPr lang="ru-RU"/>
        </a:p>
      </dgm:t>
    </dgm:pt>
    <dgm:pt modelId="{1CB548C7-90A2-4DDC-816D-3DFFB9FA6632}" type="sibTrans" cxnId="{9D952B29-368A-45B7-B41D-736997F6A7FB}">
      <dgm:prSet/>
      <dgm:spPr/>
      <dgm:t>
        <a:bodyPr/>
        <a:lstStyle/>
        <a:p>
          <a:endParaRPr lang="ru-RU"/>
        </a:p>
      </dgm:t>
    </dgm:pt>
    <dgm:pt modelId="{24B9C9AF-EC81-42D4-8608-A5BB01228A5F}">
      <dgm:prSet phldrT="[Текст]" custT="1"/>
      <dgm:spPr/>
      <dgm:t>
        <a:bodyPr/>
        <a:lstStyle/>
        <a:p>
          <a:r>
            <a: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индивидуальные проекты</a:t>
          </a:r>
          <a:endParaRPr lang="ru-RU" sz="2000" dirty="0"/>
        </a:p>
      </dgm:t>
    </dgm:pt>
    <dgm:pt modelId="{5523C35A-0201-434A-9E58-6524C9EB8BB2}" type="parTrans" cxnId="{33F725C2-DA0D-42A2-ACFA-918B75DEE344}">
      <dgm:prSet/>
      <dgm:spPr/>
      <dgm:t>
        <a:bodyPr/>
        <a:lstStyle/>
        <a:p>
          <a:endParaRPr lang="ru-RU"/>
        </a:p>
      </dgm:t>
    </dgm:pt>
    <dgm:pt modelId="{5BDA6739-0CE3-414D-9AD6-94875767275D}" type="sibTrans" cxnId="{33F725C2-DA0D-42A2-ACFA-918B75DEE344}">
      <dgm:prSet/>
      <dgm:spPr/>
      <dgm:t>
        <a:bodyPr/>
        <a:lstStyle/>
        <a:p>
          <a:endParaRPr lang="ru-RU"/>
        </a:p>
      </dgm:t>
    </dgm:pt>
    <dgm:pt modelId="{E35877CA-DB3A-4B5C-8848-372F2A7ECA73}">
      <dgm:prSet phldrT="[Текст]" custT="1"/>
      <dgm:spPr/>
      <dgm:t>
        <a:bodyPr/>
        <a:lstStyle/>
        <a:p>
          <a:pPr algn="ctr">
            <a:lnSpc>
              <a:spcPct val="80000"/>
            </a:lnSpc>
            <a:spcBef>
              <a:spcPct val="20000"/>
            </a:spcBef>
            <a:defRPr/>
          </a:pPr>
          <a:r>
            <a: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Изделие</a:t>
          </a:r>
        </a:p>
        <a:p>
          <a:pPr algn="ctr">
            <a:lnSpc>
              <a:spcPct val="80000"/>
            </a:lnSpc>
            <a:spcBef>
              <a:spcPct val="20000"/>
            </a:spcBef>
            <a:defRPr/>
          </a:pPr>
          <a:r>
            <a:rPr lang="ru-RU" alt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(подарки)</a:t>
          </a:r>
          <a:endParaRPr lang="ru-RU" sz="1800" dirty="0"/>
        </a:p>
      </dgm:t>
    </dgm:pt>
    <dgm:pt modelId="{7ABAE544-AF28-4F59-951C-749F17397DB0}" type="parTrans" cxnId="{A6870BC2-2B13-4F58-A6A7-AFEA74D6E157}">
      <dgm:prSet/>
      <dgm:spPr/>
      <dgm:t>
        <a:bodyPr/>
        <a:lstStyle/>
        <a:p>
          <a:endParaRPr lang="ru-RU"/>
        </a:p>
      </dgm:t>
    </dgm:pt>
    <dgm:pt modelId="{CB37DAC0-437A-4382-BD7A-BA47E059385C}" type="sibTrans" cxnId="{A6870BC2-2B13-4F58-A6A7-AFEA74D6E157}">
      <dgm:prSet/>
      <dgm:spPr/>
      <dgm:t>
        <a:bodyPr/>
        <a:lstStyle/>
        <a:p>
          <a:endParaRPr lang="ru-RU"/>
        </a:p>
      </dgm:t>
    </dgm:pt>
    <dgm:pt modelId="{D7B16BB5-1620-44BA-8DE3-0865F9194722}" type="pres">
      <dgm:prSet presAssocID="{8C2EB024-374F-4E53-9A33-E5BC2FDC50B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543575E-3A37-413B-940D-B08A499A3ADE}" type="pres">
      <dgm:prSet presAssocID="{8233CA1C-ECA4-48AA-A1C2-1D1AEB05B40D}" presName="root" presStyleCnt="0"/>
      <dgm:spPr/>
    </dgm:pt>
    <dgm:pt modelId="{186FD317-9A1B-4110-813F-F431E9C4384D}" type="pres">
      <dgm:prSet presAssocID="{8233CA1C-ECA4-48AA-A1C2-1D1AEB05B40D}" presName="rootComposite" presStyleCnt="0"/>
      <dgm:spPr/>
    </dgm:pt>
    <dgm:pt modelId="{3C0CCCDB-5307-47CE-A9BD-47E3F85F81D3}" type="pres">
      <dgm:prSet presAssocID="{8233CA1C-ECA4-48AA-A1C2-1D1AEB05B40D}" presName="rootText" presStyleLbl="node1" presStyleIdx="0" presStyleCnt="2" custScaleX="141419" custScaleY="61111"/>
      <dgm:spPr/>
      <dgm:t>
        <a:bodyPr/>
        <a:lstStyle/>
        <a:p>
          <a:endParaRPr lang="ru-RU"/>
        </a:p>
      </dgm:t>
    </dgm:pt>
    <dgm:pt modelId="{8B754863-AB24-4784-AB15-97DACB064D43}" type="pres">
      <dgm:prSet presAssocID="{8233CA1C-ECA4-48AA-A1C2-1D1AEB05B40D}" presName="rootConnector" presStyleLbl="node1" presStyleIdx="0" presStyleCnt="2"/>
      <dgm:spPr/>
      <dgm:t>
        <a:bodyPr/>
        <a:lstStyle/>
        <a:p>
          <a:endParaRPr lang="ru-RU"/>
        </a:p>
      </dgm:t>
    </dgm:pt>
    <dgm:pt modelId="{B8C8F210-E223-4022-A6A3-D89791AA7FE5}" type="pres">
      <dgm:prSet presAssocID="{8233CA1C-ECA4-48AA-A1C2-1D1AEB05B40D}" presName="childShape" presStyleCnt="0"/>
      <dgm:spPr/>
    </dgm:pt>
    <dgm:pt modelId="{267E2684-E4DB-452D-8E56-3A813C0CAF7A}" type="pres">
      <dgm:prSet presAssocID="{56B3F7AE-0AFC-44EA-B089-6F2A75311F60}" presName="Name13" presStyleLbl="parChTrans1D2" presStyleIdx="0" presStyleCnt="3"/>
      <dgm:spPr/>
      <dgm:t>
        <a:bodyPr/>
        <a:lstStyle/>
        <a:p>
          <a:endParaRPr lang="ru-RU"/>
        </a:p>
      </dgm:t>
    </dgm:pt>
    <dgm:pt modelId="{4CCE1675-AE0D-432D-A13E-2FBAB90503A1}" type="pres">
      <dgm:prSet presAssocID="{375EA293-FD79-4673-B771-E5D344C24732}" presName="childText" presStyleLbl="bgAcc1" presStyleIdx="0" presStyleCnt="3" custScaleX="134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B7905-858A-478B-8494-2007D540B3C6}" type="pres">
      <dgm:prSet presAssocID="{252CB01C-12DE-411C-A4F3-139D82A22BC1}" presName="Name13" presStyleLbl="parChTrans1D2" presStyleIdx="1" presStyleCnt="3"/>
      <dgm:spPr/>
      <dgm:t>
        <a:bodyPr/>
        <a:lstStyle/>
        <a:p>
          <a:endParaRPr lang="ru-RU"/>
        </a:p>
      </dgm:t>
    </dgm:pt>
    <dgm:pt modelId="{BEC5A9DF-89F4-47DA-8676-46521CDBC330}" type="pres">
      <dgm:prSet presAssocID="{7DD7030C-60CB-485A-A566-355519191C1D}" presName="childText" presStyleLbl="bgAcc1" presStyleIdx="1" presStyleCnt="3" custScaleX="141855" custScaleY="38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86FD1-F9F9-4933-AECB-9D08066BCEAF}" type="pres">
      <dgm:prSet presAssocID="{24B9C9AF-EC81-42D4-8608-A5BB01228A5F}" presName="root" presStyleCnt="0"/>
      <dgm:spPr/>
    </dgm:pt>
    <dgm:pt modelId="{43B54B7D-440A-4221-809F-65098A8BF87D}" type="pres">
      <dgm:prSet presAssocID="{24B9C9AF-EC81-42D4-8608-A5BB01228A5F}" presName="rootComposite" presStyleCnt="0"/>
      <dgm:spPr/>
    </dgm:pt>
    <dgm:pt modelId="{D654EF37-687B-4111-9F98-463852CB40E0}" type="pres">
      <dgm:prSet presAssocID="{24B9C9AF-EC81-42D4-8608-A5BB01228A5F}" presName="rootText" presStyleLbl="node1" presStyleIdx="1" presStyleCnt="2" custScaleX="149004" custScaleY="58322"/>
      <dgm:spPr/>
      <dgm:t>
        <a:bodyPr/>
        <a:lstStyle/>
        <a:p>
          <a:endParaRPr lang="ru-RU"/>
        </a:p>
      </dgm:t>
    </dgm:pt>
    <dgm:pt modelId="{3AB27E6C-BC0A-4468-9AF8-F3FF898E1D07}" type="pres">
      <dgm:prSet presAssocID="{24B9C9AF-EC81-42D4-8608-A5BB01228A5F}" presName="rootConnector" presStyleLbl="node1" presStyleIdx="1" presStyleCnt="2"/>
      <dgm:spPr/>
      <dgm:t>
        <a:bodyPr/>
        <a:lstStyle/>
        <a:p>
          <a:endParaRPr lang="ru-RU"/>
        </a:p>
      </dgm:t>
    </dgm:pt>
    <dgm:pt modelId="{C2CC1176-596E-4103-BFCF-5B0BC17816C8}" type="pres">
      <dgm:prSet presAssocID="{24B9C9AF-EC81-42D4-8608-A5BB01228A5F}" presName="childShape" presStyleCnt="0"/>
      <dgm:spPr/>
    </dgm:pt>
    <dgm:pt modelId="{35963EF4-1E5B-4BC4-BF8F-56B30DA5D748}" type="pres">
      <dgm:prSet presAssocID="{7ABAE544-AF28-4F59-951C-749F17397DB0}" presName="Name13" presStyleLbl="parChTrans1D2" presStyleIdx="2" presStyleCnt="3"/>
      <dgm:spPr/>
      <dgm:t>
        <a:bodyPr/>
        <a:lstStyle/>
        <a:p>
          <a:endParaRPr lang="ru-RU"/>
        </a:p>
      </dgm:t>
    </dgm:pt>
    <dgm:pt modelId="{E53BE30F-4DF9-483C-BD2A-BAA952B38130}" type="pres">
      <dgm:prSet presAssocID="{E35877CA-DB3A-4B5C-8848-372F2A7ECA73}" presName="childText" presStyleLbl="bgAcc1" presStyleIdx="2" presStyleCnt="3" custScaleY="70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B9F25B-8B0F-41C1-A113-1D432CFBB0B2}" type="presOf" srcId="{8233CA1C-ECA4-48AA-A1C2-1D1AEB05B40D}" destId="{8B754863-AB24-4784-AB15-97DACB064D43}" srcOrd="1" destOrd="0" presId="urn:microsoft.com/office/officeart/2005/8/layout/hierarchy3"/>
    <dgm:cxn modelId="{14B1D3D2-8A23-4318-84CB-AE4DA99E1101}" type="presOf" srcId="{8C2EB024-374F-4E53-9A33-E5BC2FDC50B7}" destId="{D7B16BB5-1620-44BA-8DE3-0865F9194722}" srcOrd="0" destOrd="0" presId="urn:microsoft.com/office/officeart/2005/8/layout/hierarchy3"/>
    <dgm:cxn modelId="{33F725C2-DA0D-42A2-ACFA-918B75DEE344}" srcId="{8C2EB024-374F-4E53-9A33-E5BC2FDC50B7}" destId="{24B9C9AF-EC81-42D4-8608-A5BB01228A5F}" srcOrd="1" destOrd="0" parTransId="{5523C35A-0201-434A-9E58-6524C9EB8BB2}" sibTransId="{5BDA6739-0CE3-414D-9AD6-94875767275D}"/>
    <dgm:cxn modelId="{9D952B29-368A-45B7-B41D-736997F6A7FB}" srcId="{8233CA1C-ECA4-48AA-A1C2-1D1AEB05B40D}" destId="{7DD7030C-60CB-485A-A566-355519191C1D}" srcOrd="1" destOrd="0" parTransId="{252CB01C-12DE-411C-A4F3-139D82A22BC1}" sibTransId="{1CB548C7-90A2-4DDC-816D-3DFFB9FA6632}"/>
    <dgm:cxn modelId="{5F51D260-48CB-4BF8-AED0-B4D85AFC5D92}" type="presOf" srcId="{7DD7030C-60CB-485A-A566-355519191C1D}" destId="{BEC5A9DF-89F4-47DA-8676-46521CDBC330}" srcOrd="0" destOrd="0" presId="urn:microsoft.com/office/officeart/2005/8/layout/hierarchy3"/>
    <dgm:cxn modelId="{A6950086-B9A7-4EC3-BAD1-93C6B6B1BAA9}" srcId="{8233CA1C-ECA4-48AA-A1C2-1D1AEB05B40D}" destId="{375EA293-FD79-4673-B771-E5D344C24732}" srcOrd="0" destOrd="0" parTransId="{56B3F7AE-0AFC-44EA-B089-6F2A75311F60}" sibTransId="{6FDA4D66-D435-4C32-9F93-CAE8925D358E}"/>
    <dgm:cxn modelId="{A6870BC2-2B13-4F58-A6A7-AFEA74D6E157}" srcId="{24B9C9AF-EC81-42D4-8608-A5BB01228A5F}" destId="{E35877CA-DB3A-4B5C-8848-372F2A7ECA73}" srcOrd="0" destOrd="0" parTransId="{7ABAE544-AF28-4F59-951C-749F17397DB0}" sibTransId="{CB37DAC0-437A-4382-BD7A-BA47E059385C}"/>
    <dgm:cxn modelId="{E741F222-CAE8-41CA-A79F-43F629F63F69}" type="presOf" srcId="{375EA293-FD79-4673-B771-E5D344C24732}" destId="{4CCE1675-AE0D-432D-A13E-2FBAB90503A1}" srcOrd="0" destOrd="0" presId="urn:microsoft.com/office/officeart/2005/8/layout/hierarchy3"/>
    <dgm:cxn modelId="{F79C0208-B98E-4B93-9FA4-4E24FFA449BD}" type="presOf" srcId="{24B9C9AF-EC81-42D4-8608-A5BB01228A5F}" destId="{D654EF37-687B-4111-9F98-463852CB40E0}" srcOrd="0" destOrd="0" presId="urn:microsoft.com/office/officeart/2005/8/layout/hierarchy3"/>
    <dgm:cxn modelId="{965A9F71-1F7E-4412-B0D4-5BD66AE31006}" type="presOf" srcId="{7ABAE544-AF28-4F59-951C-749F17397DB0}" destId="{35963EF4-1E5B-4BC4-BF8F-56B30DA5D748}" srcOrd="0" destOrd="0" presId="urn:microsoft.com/office/officeart/2005/8/layout/hierarchy3"/>
    <dgm:cxn modelId="{98ECD830-6670-4DCE-9650-9373214C435F}" srcId="{8C2EB024-374F-4E53-9A33-E5BC2FDC50B7}" destId="{8233CA1C-ECA4-48AA-A1C2-1D1AEB05B40D}" srcOrd="0" destOrd="0" parTransId="{DCC55C7A-7FA0-4CEF-8218-6F5960EF550E}" sibTransId="{2F6F7B6B-295B-4A40-93CB-6922D7BEE7C2}"/>
    <dgm:cxn modelId="{A28A38B1-48AE-4F50-B437-F891EE2BB5D6}" type="presOf" srcId="{8233CA1C-ECA4-48AA-A1C2-1D1AEB05B40D}" destId="{3C0CCCDB-5307-47CE-A9BD-47E3F85F81D3}" srcOrd="0" destOrd="0" presId="urn:microsoft.com/office/officeart/2005/8/layout/hierarchy3"/>
    <dgm:cxn modelId="{C911B054-84D2-4A67-BFA2-782E3B47BC3B}" type="presOf" srcId="{E35877CA-DB3A-4B5C-8848-372F2A7ECA73}" destId="{E53BE30F-4DF9-483C-BD2A-BAA952B38130}" srcOrd="0" destOrd="0" presId="urn:microsoft.com/office/officeart/2005/8/layout/hierarchy3"/>
    <dgm:cxn modelId="{E154C463-9C67-4B98-9C47-33F8E19DECD2}" type="presOf" srcId="{56B3F7AE-0AFC-44EA-B089-6F2A75311F60}" destId="{267E2684-E4DB-452D-8E56-3A813C0CAF7A}" srcOrd="0" destOrd="0" presId="urn:microsoft.com/office/officeart/2005/8/layout/hierarchy3"/>
    <dgm:cxn modelId="{84E2586F-2662-40B4-918D-9C64534CA303}" type="presOf" srcId="{24B9C9AF-EC81-42D4-8608-A5BB01228A5F}" destId="{3AB27E6C-BC0A-4468-9AF8-F3FF898E1D07}" srcOrd="1" destOrd="0" presId="urn:microsoft.com/office/officeart/2005/8/layout/hierarchy3"/>
    <dgm:cxn modelId="{59ABFF7A-A497-4F4A-A552-2E215C617BF8}" type="presOf" srcId="{252CB01C-12DE-411C-A4F3-139D82A22BC1}" destId="{362B7905-858A-478B-8494-2007D540B3C6}" srcOrd="0" destOrd="0" presId="urn:microsoft.com/office/officeart/2005/8/layout/hierarchy3"/>
    <dgm:cxn modelId="{021BE07A-8EB9-434F-8DA6-37482F523338}" type="presParOf" srcId="{D7B16BB5-1620-44BA-8DE3-0865F9194722}" destId="{6543575E-3A37-413B-940D-B08A499A3ADE}" srcOrd="0" destOrd="0" presId="urn:microsoft.com/office/officeart/2005/8/layout/hierarchy3"/>
    <dgm:cxn modelId="{F3CCE210-12B9-4D14-A08C-33959112B026}" type="presParOf" srcId="{6543575E-3A37-413B-940D-B08A499A3ADE}" destId="{186FD317-9A1B-4110-813F-F431E9C4384D}" srcOrd="0" destOrd="0" presId="urn:microsoft.com/office/officeart/2005/8/layout/hierarchy3"/>
    <dgm:cxn modelId="{25A773FC-493F-458E-86A7-607D8B92D1D9}" type="presParOf" srcId="{186FD317-9A1B-4110-813F-F431E9C4384D}" destId="{3C0CCCDB-5307-47CE-A9BD-47E3F85F81D3}" srcOrd="0" destOrd="0" presId="urn:microsoft.com/office/officeart/2005/8/layout/hierarchy3"/>
    <dgm:cxn modelId="{7080F3F9-F015-4BF1-B84B-0FB7A6B13451}" type="presParOf" srcId="{186FD317-9A1B-4110-813F-F431E9C4384D}" destId="{8B754863-AB24-4784-AB15-97DACB064D43}" srcOrd="1" destOrd="0" presId="urn:microsoft.com/office/officeart/2005/8/layout/hierarchy3"/>
    <dgm:cxn modelId="{2302F181-E6E8-4256-8346-9219F5CE7ADA}" type="presParOf" srcId="{6543575E-3A37-413B-940D-B08A499A3ADE}" destId="{B8C8F210-E223-4022-A6A3-D89791AA7FE5}" srcOrd="1" destOrd="0" presId="urn:microsoft.com/office/officeart/2005/8/layout/hierarchy3"/>
    <dgm:cxn modelId="{4D3CE8C3-9B9F-4F78-AD83-4B9A2A1E6C85}" type="presParOf" srcId="{B8C8F210-E223-4022-A6A3-D89791AA7FE5}" destId="{267E2684-E4DB-452D-8E56-3A813C0CAF7A}" srcOrd="0" destOrd="0" presId="urn:microsoft.com/office/officeart/2005/8/layout/hierarchy3"/>
    <dgm:cxn modelId="{2A122A3D-EA5E-4473-86EE-5A559D200435}" type="presParOf" srcId="{B8C8F210-E223-4022-A6A3-D89791AA7FE5}" destId="{4CCE1675-AE0D-432D-A13E-2FBAB90503A1}" srcOrd="1" destOrd="0" presId="urn:microsoft.com/office/officeart/2005/8/layout/hierarchy3"/>
    <dgm:cxn modelId="{56ED46E4-CA2A-49E9-B13A-BB6AB4414DC2}" type="presParOf" srcId="{B8C8F210-E223-4022-A6A3-D89791AA7FE5}" destId="{362B7905-858A-478B-8494-2007D540B3C6}" srcOrd="2" destOrd="0" presId="urn:microsoft.com/office/officeart/2005/8/layout/hierarchy3"/>
    <dgm:cxn modelId="{B2275C71-868A-4A6B-A8DF-98CE99234D1B}" type="presParOf" srcId="{B8C8F210-E223-4022-A6A3-D89791AA7FE5}" destId="{BEC5A9DF-89F4-47DA-8676-46521CDBC330}" srcOrd="3" destOrd="0" presId="urn:microsoft.com/office/officeart/2005/8/layout/hierarchy3"/>
    <dgm:cxn modelId="{516FDFC8-8A05-46F3-BD3A-F81F6B3746F7}" type="presParOf" srcId="{D7B16BB5-1620-44BA-8DE3-0865F9194722}" destId="{98786FD1-F9F9-4933-AECB-9D08066BCEAF}" srcOrd="1" destOrd="0" presId="urn:microsoft.com/office/officeart/2005/8/layout/hierarchy3"/>
    <dgm:cxn modelId="{7D8444AA-CBEA-4CC3-A731-3257DDACDA7E}" type="presParOf" srcId="{98786FD1-F9F9-4933-AECB-9D08066BCEAF}" destId="{43B54B7D-440A-4221-809F-65098A8BF87D}" srcOrd="0" destOrd="0" presId="urn:microsoft.com/office/officeart/2005/8/layout/hierarchy3"/>
    <dgm:cxn modelId="{B4C25168-A335-4BF5-81E1-A42E8E9798CB}" type="presParOf" srcId="{43B54B7D-440A-4221-809F-65098A8BF87D}" destId="{D654EF37-687B-4111-9F98-463852CB40E0}" srcOrd="0" destOrd="0" presId="urn:microsoft.com/office/officeart/2005/8/layout/hierarchy3"/>
    <dgm:cxn modelId="{D2AF433B-483F-4008-A8CB-053217A589E5}" type="presParOf" srcId="{43B54B7D-440A-4221-809F-65098A8BF87D}" destId="{3AB27E6C-BC0A-4468-9AF8-F3FF898E1D07}" srcOrd="1" destOrd="0" presId="urn:microsoft.com/office/officeart/2005/8/layout/hierarchy3"/>
    <dgm:cxn modelId="{2E32F235-65F3-44DD-902B-F5F5322E767E}" type="presParOf" srcId="{98786FD1-F9F9-4933-AECB-9D08066BCEAF}" destId="{C2CC1176-596E-4103-BFCF-5B0BC17816C8}" srcOrd="1" destOrd="0" presId="urn:microsoft.com/office/officeart/2005/8/layout/hierarchy3"/>
    <dgm:cxn modelId="{7439E39C-0D1D-4A1E-A7F4-D6EE56E805F2}" type="presParOf" srcId="{C2CC1176-596E-4103-BFCF-5B0BC17816C8}" destId="{35963EF4-1E5B-4BC4-BF8F-56B30DA5D748}" srcOrd="0" destOrd="0" presId="urn:microsoft.com/office/officeart/2005/8/layout/hierarchy3"/>
    <dgm:cxn modelId="{658FF8BD-4466-4678-BD09-2647F1C4D218}" type="presParOf" srcId="{C2CC1176-596E-4103-BFCF-5B0BC17816C8}" destId="{E53BE30F-4DF9-483C-BD2A-BAA952B38130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D3C9F-C77B-46F8-BE40-9B2AF4A0F49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461DE4-D0F5-45FE-9DB8-E9C66149CB5C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По форме результата</a:t>
          </a:r>
          <a:endParaRPr lang="ru-RU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81566005-42CE-4900-9773-5E20DC8AC0E5}" type="parTrans" cxnId="{4701BC38-8782-4BAE-B04E-68CD6591687F}">
      <dgm:prSet/>
      <dgm:spPr/>
      <dgm:t>
        <a:bodyPr/>
        <a:lstStyle/>
        <a:p>
          <a:endParaRPr lang="ru-RU"/>
        </a:p>
      </dgm:t>
    </dgm:pt>
    <dgm:pt modelId="{735BBA69-1ACE-45C5-9FCF-30F7D0C11696}" type="sibTrans" cxnId="{4701BC38-8782-4BAE-B04E-68CD6591687F}">
      <dgm:prSet/>
      <dgm:spPr/>
      <dgm:t>
        <a:bodyPr/>
        <a:lstStyle/>
        <a:p>
          <a:endParaRPr lang="ru-RU"/>
        </a:p>
      </dgm:t>
    </dgm:pt>
    <dgm:pt modelId="{68B60396-C503-4158-80A7-55A94000CEDA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 фильм (видео-, </a:t>
          </a:r>
          <a:r>
            <a:rPr lang="ru-RU" b="1" dirty="0" err="1" smtClean="0"/>
            <a:t>мульт</a:t>
          </a:r>
          <a:r>
            <a:rPr lang="ru-RU" b="1" dirty="0" smtClean="0"/>
            <a:t>-), газета, альбом</a:t>
          </a:r>
          <a:endParaRPr lang="ru-RU" b="1" dirty="0"/>
        </a:p>
      </dgm:t>
    </dgm:pt>
    <dgm:pt modelId="{04076EEE-6877-42AC-8F18-F4867BB714DD}" type="parTrans" cxnId="{BDE93A26-F095-41AE-8F93-7C2AF27FB7DE}">
      <dgm:prSet/>
      <dgm:spPr/>
      <dgm:t>
        <a:bodyPr/>
        <a:lstStyle/>
        <a:p>
          <a:endParaRPr lang="ru-RU"/>
        </a:p>
      </dgm:t>
    </dgm:pt>
    <dgm:pt modelId="{F4D4F74D-D29F-4292-84B1-13DB2841EDED}" type="sibTrans" cxnId="{BDE93A26-F095-41AE-8F93-7C2AF27FB7DE}">
      <dgm:prSet/>
      <dgm:spPr/>
      <dgm:t>
        <a:bodyPr/>
        <a:lstStyle/>
        <a:p>
          <a:endParaRPr lang="ru-RU"/>
        </a:p>
      </dgm:t>
    </dgm:pt>
    <dgm:pt modelId="{0E9D56D3-3733-4EFE-88E2-7E1DD2D27CA9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комплексная работа, изделие</a:t>
          </a:r>
          <a:endParaRPr lang="ru-RU" b="1" dirty="0"/>
        </a:p>
      </dgm:t>
    </dgm:pt>
    <dgm:pt modelId="{7014209A-649E-43FC-8ECB-9F08A9EDE471}" type="parTrans" cxnId="{A8568137-D389-4B9D-98A3-8B3A4C7220B0}">
      <dgm:prSet/>
      <dgm:spPr/>
      <dgm:t>
        <a:bodyPr/>
        <a:lstStyle/>
        <a:p>
          <a:endParaRPr lang="ru-RU"/>
        </a:p>
      </dgm:t>
    </dgm:pt>
    <dgm:pt modelId="{644A18D6-DE88-4FBC-A6A2-8614B215B4BA}" type="sibTrans" cxnId="{A8568137-D389-4B9D-98A3-8B3A4C7220B0}">
      <dgm:prSet/>
      <dgm:spPr/>
      <dgm:t>
        <a:bodyPr/>
        <a:lstStyle/>
        <a:p>
          <a:endParaRPr lang="ru-RU"/>
        </a:p>
      </dgm:t>
    </dgm:pt>
    <dgm:pt modelId="{C742EBB1-2BAF-44FC-A851-3B3ED6A58339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По охвату учебных дисциплин</a:t>
          </a:r>
          <a:endParaRPr lang="ru-RU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1D738F03-043F-48A9-9825-C55C3E5FB52D}" type="parTrans" cxnId="{7E98A24D-0764-455C-AE54-486151B28485}">
      <dgm:prSet/>
      <dgm:spPr/>
      <dgm:t>
        <a:bodyPr/>
        <a:lstStyle/>
        <a:p>
          <a:endParaRPr lang="ru-RU"/>
        </a:p>
      </dgm:t>
    </dgm:pt>
    <dgm:pt modelId="{01AF6CAE-8E20-4E75-9187-730C47E9FE8B}" type="sibTrans" cxnId="{7E98A24D-0764-455C-AE54-486151B28485}">
      <dgm:prSet/>
      <dgm:spPr/>
      <dgm:t>
        <a:bodyPr/>
        <a:lstStyle/>
        <a:p>
          <a:endParaRPr lang="ru-RU"/>
        </a:p>
      </dgm:t>
    </dgm:pt>
    <dgm:pt modelId="{E99685DB-D89F-4FBD-8410-36E8E35372BE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err="1" smtClean="0"/>
            <a:t>монопроекты</a:t>
          </a:r>
          <a:r>
            <a:rPr lang="ru-RU" b="1" dirty="0" smtClean="0"/>
            <a:t> (предметные)</a:t>
          </a:r>
          <a:endParaRPr lang="ru-RU" b="1" dirty="0"/>
        </a:p>
      </dgm:t>
    </dgm:pt>
    <dgm:pt modelId="{8D3E70F7-9CAF-4756-9F5B-ABF394A83CA6}" type="parTrans" cxnId="{06ADAF31-90CB-433E-8838-2BC152C06C9D}">
      <dgm:prSet/>
      <dgm:spPr/>
      <dgm:t>
        <a:bodyPr/>
        <a:lstStyle/>
        <a:p>
          <a:endParaRPr lang="ru-RU"/>
        </a:p>
      </dgm:t>
    </dgm:pt>
    <dgm:pt modelId="{B1A482E0-C91E-4833-925B-4E49AE09A851}" type="sibTrans" cxnId="{06ADAF31-90CB-433E-8838-2BC152C06C9D}">
      <dgm:prSet/>
      <dgm:spPr/>
      <dgm:t>
        <a:bodyPr/>
        <a:lstStyle/>
        <a:p>
          <a:endParaRPr lang="ru-RU"/>
        </a:p>
      </dgm:t>
    </dgm:pt>
    <dgm:pt modelId="{C0931A45-1E51-4418-8B3E-F1E006F0EB00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междисциплинарные</a:t>
          </a:r>
          <a:endParaRPr lang="ru-RU" b="1" dirty="0"/>
        </a:p>
      </dgm:t>
    </dgm:pt>
    <dgm:pt modelId="{63C0D14B-D94F-401F-B65D-0F49A6A381A7}" type="parTrans" cxnId="{C9A376D3-300D-451D-B7BE-65774E1ACB21}">
      <dgm:prSet/>
      <dgm:spPr/>
      <dgm:t>
        <a:bodyPr/>
        <a:lstStyle/>
        <a:p>
          <a:endParaRPr lang="ru-RU"/>
        </a:p>
      </dgm:t>
    </dgm:pt>
    <dgm:pt modelId="{4E8EDD91-487F-4548-A6BE-24C02FE4A60E}" type="sibTrans" cxnId="{C9A376D3-300D-451D-B7BE-65774E1ACB21}">
      <dgm:prSet/>
      <dgm:spPr/>
      <dgm:t>
        <a:bodyPr/>
        <a:lstStyle/>
        <a:p>
          <a:endParaRPr lang="ru-RU"/>
        </a:p>
      </dgm:t>
    </dgm:pt>
    <dgm:pt modelId="{3A7F6CC7-70E9-48B0-83E8-6A706EAB6E86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По продолжительности</a:t>
          </a:r>
          <a:endParaRPr lang="ru-RU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86C4459F-C72C-40DB-9FD3-26F18E8E6439}" type="parTrans" cxnId="{55E463DF-CA7F-4888-9C7B-C7D12F5B0E1A}">
      <dgm:prSet/>
      <dgm:spPr/>
      <dgm:t>
        <a:bodyPr/>
        <a:lstStyle/>
        <a:p>
          <a:endParaRPr lang="ru-RU"/>
        </a:p>
      </dgm:t>
    </dgm:pt>
    <dgm:pt modelId="{BA3E7B99-42BD-41C6-8527-A605628F0EA7}" type="sibTrans" cxnId="{55E463DF-CA7F-4888-9C7B-C7D12F5B0E1A}">
      <dgm:prSet/>
      <dgm:spPr/>
      <dgm:t>
        <a:bodyPr/>
        <a:lstStyle/>
        <a:p>
          <a:endParaRPr lang="ru-RU"/>
        </a:p>
      </dgm:t>
    </dgm:pt>
    <dgm:pt modelId="{EC3A096A-F9F1-484D-8990-714DA9CE4A49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индивидуальные</a:t>
          </a:r>
          <a:endParaRPr lang="ru-RU" b="1" dirty="0"/>
        </a:p>
      </dgm:t>
    </dgm:pt>
    <dgm:pt modelId="{C2DB7456-87AD-4A63-84DD-CC8FB5E2AC22}" type="parTrans" cxnId="{828F1A7B-942B-442B-8BE3-01734D58F4F7}">
      <dgm:prSet/>
      <dgm:spPr/>
      <dgm:t>
        <a:bodyPr/>
        <a:lstStyle/>
        <a:p>
          <a:endParaRPr lang="ru-RU"/>
        </a:p>
      </dgm:t>
    </dgm:pt>
    <dgm:pt modelId="{E214FBCA-D1AB-45EA-B6A6-DC3A9A471368}" type="sibTrans" cxnId="{828F1A7B-942B-442B-8BE3-01734D58F4F7}">
      <dgm:prSet/>
      <dgm:spPr/>
      <dgm:t>
        <a:bodyPr/>
        <a:lstStyle/>
        <a:p>
          <a:endParaRPr lang="ru-RU"/>
        </a:p>
      </dgm:t>
    </dgm:pt>
    <dgm:pt modelId="{2BC2FA13-7C4B-43AD-96A6-3270C8BA8AD7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социальная помощь</a:t>
          </a:r>
          <a:endParaRPr lang="ru-RU" b="1" dirty="0"/>
        </a:p>
      </dgm:t>
    </dgm:pt>
    <dgm:pt modelId="{8A0626EF-67C9-4C0C-9562-61AB6732A576}" type="parTrans" cxnId="{7F1B1BDE-5D4B-4CC5-A4CC-EC8EF938E016}">
      <dgm:prSet/>
      <dgm:spPr/>
      <dgm:t>
        <a:bodyPr/>
        <a:lstStyle/>
        <a:p>
          <a:endParaRPr lang="ru-RU"/>
        </a:p>
      </dgm:t>
    </dgm:pt>
    <dgm:pt modelId="{EF5F9C21-E763-4B39-A472-0E0003652FFB}" type="sibTrans" cxnId="{7F1B1BDE-5D4B-4CC5-A4CC-EC8EF938E016}">
      <dgm:prSet/>
      <dgm:spPr/>
      <dgm:t>
        <a:bodyPr/>
        <a:lstStyle/>
        <a:p>
          <a:endParaRPr lang="ru-RU"/>
        </a:p>
      </dgm:t>
    </dgm:pt>
    <dgm:pt modelId="{752089C2-EE45-492F-ACDD-43FB8DB799FC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err="1" smtClean="0"/>
            <a:t>групповы</a:t>
          </a:r>
          <a:r>
            <a:rPr lang="ru-RU" b="1" dirty="0" smtClean="0"/>
            <a:t>, </a:t>
          </a:r>
          <a:endParaRPr lang="ru-RU" b="1" dirty="0"/>
        </a:p>
      </dgm:t>
    </dgm:pt>
    <dgm:pt modelId="{23CB4863-E195-4783-AD14-27BB53C470E1}" type="parTrans" cxnId="{18699D09-C08E-404A-99FD-5ACE2CAF22C5}">
      <dgm:prSet/>
      <dgm:spPr/>
      <dgm:t>
        <a:bodyPr/>
        <a:lstStyle/>
        <a:p>
          <a:endParaRPr lang="ru-RU"/>
        </a:p>
      </dgm:t>
    </dgm:pt>
    <dgm:pt modelId="{3F1FE421-E344-4D5A-AC4E-3B561F5E3E3E}" type="sibTrans" cxnId="{18699D09-C08E-404A-99FD-5ACE2CAF22C5}">
      <dgm:prSet/>
      <dgm:spPr/>
      <dgm:t>
        <a:bodyPr/>
        <a:lstStyle/>
        <a:p>
          <a:endParaRPr lang="ru-RU"/>
        </a:p>
      </dgm:t>
    </dgm:pt>
    <dgm:pt modelId="{BDCF105A-D450-4AC2-98B4-D51A1C33AB78}">
      <dgm:prSet/>
      <dgm:spPr>
        <a:solidFill>
          <a:schemeClr val="tx2">
            <a:lumMod val="20000"/>
            <a:lumOff val="8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По количеству участников</a:t>
          </a:r>
          <a:endParaRPr lang="ru-RU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CA664840-5A65-4799-A7B6-6CF82F53D5B3}" type="parTrans" cxnId="{3BEDE800-EA0A-405D-81C9-7757469E71E7}">
      <dgm:prSet/>
      <dgm:spPr/>
      <dgm:t>
        <a:bodyPr/>
        <a:lstStyle/>
        <a:p>
          <a:endParaRPr lang="ru-RU"/>
        </a:p>
      </dgm:t>
    </dgm:pt>
    <dgm:pt modelId="{D0C4235B-09A4-47AA-A3E8-FF0D8AD14462}" type="sibTrans" cxnId="{3BEDE800-EA0A-405D-81C9-7757469E71E7}">
      <dgm:prSet/>
      <dgm:spPr/>
      <dgm:t>
        <a:bodyPr/>
        <a:lstStyle/>
        <a:p>
          <a:endParaRPr lang="ru-RU"/>
        </a:p>
      </dgm:t>
    </dgm:pt>
    <dgm:pt modelId="{CCF86C57-F384-415E-B68D-DF5639F22E69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l">
            <a:lnSpc>
              <a:spcPct val="80000"/>
            </a:lnSpc>
          </a:pPr>
          <a:r>
            <a:rPr lang="ru-RU" sz="1600" b="1" u="sng" dirty="0" smtClean="0">
              <a:solidFill>
                <a:schemeClr val="tx1"/>
              </a:solidFill>
            </a:rPr>
            <a:t>краткосрочные </a:t>
          </a:r>
          <a:r>
            <a:rPr lang="ru-RU" sz="1600" b="1" dirty="0" smtClean="0">
              <a:solidFill>
                <a:schemeClr val="tx1"/>
              </a:solidFill>
            </a:rPr>
            <a:t>(от урока до одной недели)</a:t>
          </a:r>
        </a:p>
        <a:p>
          <a:pPr algn="l">
            <a:lnSpc>
              <a:spcPct val="80000"/>
            </a:lnSpc>
          </a:pPr>
          <a:r>
            <a:rPr lang="ru-RU" sz="1600" b="1" dirty="0" smtClean="0">
              <a:solidFill>
                <a:schemeClr val="tx1"/>
              </a:solidFill>
            </a:rPr>
            <a:t>средней продолжительности (от недели до месяца)</a:t>
          </a:r>
        </a:p>
        <a:p>
          <a:pPr algn="l">
            <a:lnSpc>
              <a:spcPct val="80000"/>
            </a:lnSpc>
          </a:pPr>
          <a:r>
            <a:rPr lang="ru-RU" sz="1600" b="1" u="sng" dirty="0" smtClean="0">
              <a:solidFill>
                <a:schemeClr val="tx1"/>
              </a:solidFill>
            </a:rPr>
            <a:t>долгосрочные </a:t>
          </a:r>
          <a:r>
            <a:rPr lang="ru-RU" sz="1600" b="1" dirty="0" smtClean="0">
              <a:solidFill>
                <a:schemeClr val="tx1"/>
              </a:solidFill>
            </a:rPr>
            <a:t>(от месяца до нескольких месяцев)</a:t>
          </a:r>
          <a:endParaRPr lang="ru-RU" sz="1600" b="1" dirty="0">
            <a:solidFill>
              <a:schemeClr val="tx1"/>
            </a:solidFill>
          </a:endParaRPr>
        </a:p>
      </dgm:t>
    </dgm:pt>
    <dgm:pt modelId="{DECB57BC-3A7F-456F-9D46-ED6BBA44119D}" type="parTrans" cxnId="{FF5D40A0-4F9B-4C99-8A7F-B199CB1FF142}">
      <dgm:prSet/>
      <dgm:spPr/>
      <dgm:t>
        <a:bodyPr/>
        <a:lstStyle/>
        <a:p>
          <a:endParaRPr lang="ru-RU"/>
        </a:p>
      </dgm:t>
    </dgm:pt>
    <dgm:pt modelId="{102CAB60-DCA1-4BC5-8A3F-24C740F798F8}" type="sibTrans" cxnId="{FF5D40A0-4F9B-4C99-8A7F-B199CB1FF142}">
      <dgm:prSet/>
      <dgm:spPr/>
      <dgm:t>
        <a:bodyPr/>
        <a:lstStyle/>
        <a:p>
          <a:endParaRPr lang="ru-RU"/>
        </a:p>
      </dgm:t>
    </dgm:pt>
    <dgm:pt modelId="{6DEA71E0-6C60-4AD1-A495-427E9266AEF1}">
      <dgm:prSet phldrT="[Текст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коллективные</a:t>
          </a:r>
          <a:endParaRPr lang="ru-RU" b="1" dirty="0"/>
        </a:p>
      </dgm:t>
    </dgm:pt>
    <dgm:pt modelId="{08395E63-E70A-4544-B300-EE9E52A2ACB7}" type="parTrans" cxnId="{F5111F25-37E8-4CDF-AF31-B4AB087DAFE2}">
      <dgm:prSet/>
      <dgm:spPr/>
      <dgm:t>
        <a:bodyPr/>
        <a:lstStyle/>
        <a:p>
          <a:endParaRPr lang="ru-RU"/>
        </a:p>
      </dgm:t>
    </dgm:pt>
    <dgm:pt modelId="{ABB4F105-BE0C-40B9-9D18-ED5F53A0ECE2}" type="sibTrans" cxnId="{F5111F25-37E8-4CDF-AF31-B4AB087DAFE2}">
      <dgm:prSet/>
      <dgm:spPr/>
      <dgm:t>
        <a:bodyPr/>
        <a:lstStyle/>
        <a:p>
          <a:endParaRPr lang="ru-RU"/>
        </a:p>
      </dgm:t>
    </dgm:pt>
    <dgm:pt modelId="{13B61118-95CE-4F4D-AA31-0C372B0EA53F}" type="pres">
      <dgm:prSet presAssocID="{70FD3C9F-C77B-46F8-BE40-9B2AF4A0F4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923857-334D-40C9-AC2A-0C3DA1E3BDDA}" type="pres">
      <dgm:prSet presAssocID="{69461DE4-D0F5-45FE-9DB8-E9C66149CB5C}" presName="linNode" presStyleCnt="0"/>
      <dgm:spPr/>
    </dgm:pt>
    <dgm:pt modelId="{DA4AD385-D90B-43E1-B492-79AFB172D60B}" type="pres">
      <dgm:prSet presAssocID="{69461DE4-D0F5-45FE-9DB8-E9C66149CB5C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B9CD2-FFA4-42E0-B2E0-FDB989A15917}" type="pres">
      <dgm:prSet presAssocID="{69461DE4-D0F5-45FE-9DB8-E9C66149CB5C}" presName="descendantText" presStyleLbl="alignAccFollowNode1" presStyleIdx="0" presStyleCnt="3" custScaleY="125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E9CD8-4131-4726-B53D-F8B30D928100}" type="pres">
      <dgm:prSet presAssocID="{735BBA69-1ACE-45C5-9FCF-30F7D0C11696}" presName="sp" presStyleCnt="0"/>
      <dgm:spPr/>
    </dgm:pt>
    <dgm:pt modelId="{F36455D1-26A6-48B7-8D22-7B2C697AC1EB}" type="pres">
      <dgm:prSet presAssocID="{C742EBB1-2BAF-44FC-A851-3B3ED6A58339}" presName="linNode" presStyleCnt="0"/>
      <dgm:spPr/>
    </dgm:pt>
    <dgm:pt modelId="{B38F270D-7179-4E44-81E4-20F15B051105}" type="pres">
      <dgm:prSet presAssocID="{C742EBB1-2BAF-44FC-A851-3B3ED6A58339}" presName="parentText" presStyleLbl="node1" presStyleIdx="1" presStyleCnt="5" custLinFactNeighborX="644" custLinFactNeighborY="-22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0E156-D82A-4797-AA03-77CE483AED4E}" type="pres">
      <dgm:prSet presAssocID="{C742EBB1-2BAF-44FC-A851-3B3ED6A5833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5DCFE-E51E-4AA7-AD48-4EC5571099CC}" type="pres">
      <dgm:prSet presAssocID="{01AF6CAE-8E20-4E75-9187-730C47E9FE8B}" presName="sp" presStyleCnt="0"/>
      <dgm:spPr/>
    </dgm:pt>
    <dgm:pt modelId="{D6BED0C8-6664-43F0-A194-63A378C2D2CC}" type="pres">
      <dgm:prSet presAssocID="{3A7F6CC7-70E9-48B0-83E8-6A706EAB6E86}" presName="linNode" presStyleCnt="0"/>
      <dgm:spPr/>
    </dgm:pt>
    <dgm:pt modelId="{F51132A4-18D5-44D1-8A3C-39A69CAEA2DA}" type="pres">
      <dgm:prSet presAssocID="{3A7F6CC7-70E9-48B0-83E8-6A706EAB6E86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54678-A7E7-4DF6-80A1-CAE857A0BBC9}" type="pres">
      <dgm:prSet presAssocID="{3A7F6CC7-70E9-48B0-83E8-6A706EAB6E86}" presName="descendantText" presStyleLbl="alignAccFollowNode1" presStyleIdx="2" presStyleCnt="3" custScaleY="114536" custLinFactY="321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32D15-87BD-4F5A-9DB8-A8C3255E566B}" type="pres">
      <dgm:prSet presAssocID="{BA3E7B99-42BD-41C6-8527-A605628F0EA7}" presName="sp" presStyleCnt="0"/>
      <dgm:spPr/>
    </dgm:pt>
    <dgm:pt modelId="{AF7E5639-4E81-4BAA-B9C0-976B9A6A6B9E}" type="pres">
      <dgm:prSet presAssocID="{BDCF105A-D450-4AC2-98B4-D51A1C33AB78}" presName="linNode" presStyleCnt="0"/>
      <dgm:spPr/>
    </dgm:pt>
    <dgm:pt modelId="{544AFB02-A0C4-4117-BC9C-9E9BE6398AFC}" type="pres">
      <dgm:prSet presAssocID="{BDCF105A-D450-4AC2-98B4-D51A1C33AB78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2D2E4-C2E7-438B-A199-42DC61881F65}" type="pres">
      <dgm:prSet presAssocID="{D0C4235B-09A4-47AA-A3E8-FF0D8AD14462}" presName="sp" presStyleCnt="0"/>
      <dgm:spPr/>
    </dgm:pt>
    <dgm:pt modelId="{E1DB92E2-AFC4-4F94-86D6-7A181448BF97}" type="pres">
      <dgm:prSet presAssocID="{CCF86C57-F384-415E-B68D-DF5639F22E69}" presName="linNode" presStyleCnt="0"/>
      <dgm:spPr/>
    </dgm:pt>
    <dgm:pt modelId="{FDA691F8-CC37-4DD7-925C-7C0C28F14E14}" type="pres">
      <dgm:prSet presAssocID="{CCF86C57-F384-415E-B68D-DF5639F22E69}" presName="parentText" presStyleLbl="node1" presStyleIdx="4" presStyleCnt="5" custScaleX="175404" custLinFactX="4463" custLinFactY="-100000" custLinFactNeighborX="100000" custLinFactNeighborY="-1096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9273F2-6A2B-42A6-81A4-3FE482088BFE}" type="presOf" srcId="{0E9D56D3-3733-4EFE-88E2-7E1DD2D27CA9}" destId="{CDFB9CD2-FFA4-42E0-B2E0-FDB989A15917}" srcOrd="0" destOrd="1" presId="urn:microsoft.com/office/officeart/2005/8/layout/vList5"/>
    <dgm:cxn modelId="{BDE93A26-F095-41AE-8F93-7C2AF27FB7DE}" srcId="{69461DE4-D0F5-45FE-9DB8-E9C66149CB5C}" destId="{68B60396-C503-4158-80A7-55A94000CEDA}" srcOrd="0" destOrd="0" parTransId="{04076EEE-6877-42AC-8F18-F4867BB714DD}" sibTransId="{F4D4F74D-D29F-4292-84B1-13DB2841EDED}"/>
    <dgm:cxn modelId="{FF5D40A0-4F9B-4C99-8A7F-B199CB1FF142}" srcId="{70FD3C9F-C77B-46F8-BE40-9B2AF4A0F49C}" destId="{CCF86C57-F384-415E-B68D-DF5639F22E69}" srcOrd="4" destOrd="0" parTransId="{DECB57BC-3A7F-456F-9D46-ED6BBA44119D}" sibTransId="{102CAB60-DCA1-4BC5-8A3F-24C740F798F8}"/>
    <dgm:cxn modelId="{28D62753-4CC4-4C30-B703-182F140A6E1C}" type="presOf" srcId="{C0931A45-1E51-4418-8B3E-F1E006F0EB00}" destId="{E030E156-D82A-4797-AA03-77CE483AED4E}" srcOrd="0" destOrd="1" presId="urn:microsoft.com/office/officeart/2005/8/layout/vList5"/>
    <dgm:cxn modelId="{C2475115-861D-4861-B163-BDB637794102}" type="presOf" srcId="{69461DE4-D0F5-45FE-9DB8-E9C66149CB5C}" destId="{DA4AD385-D90B-43E1-B492-79AFB172D60B}" srcOrd="0" destOrd="0" presId="urn:microsoft.com/office/officeart/2005/8/layout/vList5"/>
    <dgm:cxn modelId="{7C821CA9-67BB-4588-B32D-9A910A38E5B8}" type="presOf" srcId="{C742EBB1-2BAF-44FC-A851-3B3ED6A58339}" destId="{B38F270D-7179-4E44-81E4-20F15B051105}" srcOrd="0" destOrd="0" presId="urn:microsoft.com/office/officeart/2005/8/layout/vList5"/>
    <dgm:cxn modelId="{7F1B1BDE-5D4B-4CC5-A4CC-EC8EF938E016}" srcId="{69461DE4-D0F5-45FE-9DB8-E9C66149CB5C}" destId="{2BC2FA13-7C4B-43AD-96A6-3270C8BA8AD7}" srcOrd="2" destOrd="0" parTransId="{8A0626EF-67C9-4C0C-9562-61AB6732A576}" sibTransId="{EF5F9C21-E763-4B39-A472-0E0003652FFB}"/>
    <dgm:cxn modelId="{A8568137-D389-4B9D-98A3-8B3A4C7220B0}" srcId="{69461DE4-D0F5-45FE-9DB8-E9C66149CB5C}" destId="{0E9D56D3-3733-4EFE-88E2-7E1DD2D27CA9}" srcOrd="1" destOrd="0" parTransId="{7014209A-649E-43FC-8ECB-9F08A9EDE471}" sibTransId="{644A18D6-DE88-4FBC-A6A2-8614B215B4BA}"/>
    <dgm:cxn modelId="{12F7DA48-77AB-4269-BC87-8A31E61DCDF2}" type="presOf" srcId="{E99685DB-D89F-4FBD-8410-36E8E35372BE}" destId="{E030E156-D82A-4797-AA03-77CE483AED4E}" srcOrd="0" destOrd="0" presId="urn:microsoft.com/office/officeart/2005/8/layout/vList5"/>
    <dgm:cxn modelId="{63179635-E27B-4220-8033-311E191B057E}" type="presOf" srcId="{EC3A096A-F9F1-484D-8990-714DA9CE4A49}" destId="{D4154678-A7E7-4DF6-80A1-CAE857A0BBC9}" srcOrd="0" destOrd="0" presId="urn:microsoft.com/office/officeart/2005/8/layout/vList5"/>
    <dgm:cxn modelId="{3BEDE800-EA0A-405D-81C9-7757469E71E7}" srcId="{70FD3C9F-C77B-46F8-BE40-9B2AF4A0F49C}" destId="{BDCF105A-D450-4AC2-98B4-D51A1C33AB78}" srcOrd="3" destOrd="0" parTransId="{CA664840-5A65-4799-A7B6-6CF82F53D5B3}" sibTransId="{D0C4235B-09A4-47AA-A3E8-FF0D8AD14462}"/>
    <dgm:cxn modelId="{7E98A24D-0764-455C-AE54-486151B28485}" srcId="{70FD3C9F-C77B-46F8-BE40-9B2AF4A0F49C}" destId="{C742EBB1-2BAF-44FC-A851-3B3ED6A58339}" srcOrd="1" destOrd="0" parTransId="{1D738F03-043F-48A9-9825-C55C3E5FB52D}" sibTransId="{01AF6CAE-8E20-4E75-9187-730C47E9FE8B}"/>
    <dgm:cxn modelId="{18699D09-C08E-404A-99FD-5ACE2CAF22C5}" srcId="{3A7F6CC7-70E9-48B0-83E8-6A706EAB6E86}" destId="{752089C2-EE45-492F-ACDD-43FB8DB799FC}" srcOrd="1" destOrd="0" parTransId="{23CB4863-E195-4783-AD14-27BB53C470E1}" sibTransId="{3F1FE421-E344-4D5A-AC4E-3B561F5E3E3E}"/>
    <dgm:cxn modelId="{828F1A7B-942B-442B-8BE3-01734D58F4F7}" srcId="{3A7F6CC7-70E9-48B0-83E8-6A706EAB6E86}" destId="{EC3A096A-F9F1-484D-8990-714DA9CE4A49}" srcOrd="0" destOrd="0" parTransId="{C2DB7456-87AD-4A63-84DD-CC8FB5E2AC22}" sibTransId="{E214FBCA-D1AB-45EA-B6A6-DC3A9A471368}"/>
    <dgm:cxn modelId="{55E463DF-CA7F-4888-9C7B-C7D12F5B0E1A}" srcId="{70FD3C9F-C77B-46F8-BE40-9B2AF4A0F49C}" destId="{3A7F6CC7-70E9-48B0-83E8-6A706EAB6E86}" srcOrd="2" destOrd="0" parTransId="{86C4459F-C72C-40DB-9FD3-26F18E8E6439}" sibTransId="{BA3E7B99-42BD-41C6-8527-A605628F0EA7}"/>
    <dgm:cxn modelId="{8BB59907-7E1E-4301-A12A-6F540A30717E}" type="presOf" srcId="{752089C2-EE45-492F-ACDD-43FB8DB799FC}" destId="{D4154678-A7E7-4DF6-80A1-CAE857A0BBC9}" srcOrd="0" destOrd="1" presId="urn:microsoft.com/office/officeart/2005/8/layout/vList5"/>
    <dgm:cxn modelId="{ACBB1C0E-74AE-433B-A085-0A86168A6819}" type="presOf" srcId="{3A7F6CC7-70E9-48B0-83E8-6A706EAB6E86}" destId="{F51132A4-18D5-44D1-8A3C-39A69CAEA2DA}" srcOrd="0" destOrd="0" presId="urn:microsoft.com/office/officeart/2005/8/layout/vList5"/>
    <dgm:cxn modelId="{4701BC38-8782-4BAE-B04E-68CD6591687F}" srcId="{70FD3C9F-C77B-46F8-BE40-9B2AF4A0F49C}" destId="{69461DE4-D0F5-45FE-9DB8-E9C66149CB5C}" srcOrd="0" destOrd="0" parTransId="{81566005-42CE-4900-9773-5E20DC8AC0E5}" sibTransId="{735BBA69-1ACE-45C5-9FCF-30F7D0C11696}"/>
    <dgm:cxn modelId="{06ADAF31-90CB-433E-8838-2BC152C06C9D}" srcId="{C742EBB1-2BAF-44FC-A851-3B3ED6A58339}" destId="{E99685DB-D89F-4FBD-8410-36E8E35372BE}" srcOrd="0" destOrd="0" parTransId="{8D3E70F7-9CAF-4756-9F5B-ABF394A83CA6}" sibTransId="{B1A482E0-C91E-4833-925B-4E49AE09A851}"/>
    <dgm:cxn modelId="{A6CCB954-C0C4-400D-AF58-64831AFE058F}" type="presOf" srcId="{CCF86C57-F384-415E-B68D-DF5639F22E69}" destId="{FDA691F8-CC37-4DD7-925C-7C0C28F14E14}" srcOrd="0" destOrd="0" presId="urn:microsoft.com/office/officeart/2005/8/layout/vList5"/>
    <dgm:cxn modelId="{C5DE35DE-AC6F-4842-A7B1-4E36FFE99E90}" type="presOf" srcId="{70FD3C9F-C77B-46F8-BE40-9B2AF4A0F49C}" destId="{13B61118-95CE-4F4D-AA31-0C372B0EA53F}" srcOrd="0" destOrd="0" presId="urn:microsoft.com/office/officeart/2005/8/layout/vList5"/>
    <dgm:cxn modelId="{F5111F25-37E8-4CDF-AF31-B4AB087DAFE2}" srcId="{3A7F6CC7-70E9-48B0-83E8-6A706EAB6E86}" destId="{6DEA71E0-6C60-4AD1-A495-427E9266AEF1}" srcOrd="2" destOrd="0" parTransId="{08395E63-E70A-4544-B300-EE9E52A2ACB7}" sibTransId="{ABB4F105-BE0C-40B9-9D18-ED5F53A0ECE2}"/>
    <dgm:cxn modelId="{F5B0CB19-2E28-4FE5-A27F-DC676161CA1F}" type="presOf" srcId="{2BC2FA13-7C4B-43AD-96A6-3270C8BA8AD7}" destId="{CDFB9CD2-FFA4-42E0-B2E0-FDB989A15917}" srcOrd="0" destOrd="2" presId="urn:microsoft.com/office/officeart/2005/8/layout/vList5"/>
    <dgm:cxn modelId="{DEFE44B6-6BD1-4FFD-8F1F-87BF24B85E48}" type="presOf" srcId="{BDCF105A-D450-4AC2-98B4-D51A1C33AB78}" destId="{544AFB02-A0C4-4117-BC9C-9E9BE6398AFC}" srcOrd="0" destOrd="0" presId="urn:microsoft.com/office/officeart/2005/8/layout/vList5"/>
    <dgm:cxn modelId="{251E3822-B3BD-42F4-B068-B66F33AF6EDD}" type="presOf" srcId="{68B60396-C503-4158-80A7-55A94000CEDA}" destId="{CDFB9CD2-FFA4-42E0-B2E0-FDB989A15917}" srcOrd="0" destOrd="0" presId="urn:microsoft.com/office/officeart/2005/8/layout/vList5"/>
    <dgm:cxn modelId="{C9A376D3-300D-451D-B7BE-65774E1ACB21}" srcId="{C742EBB1-2BAF-44FC-A851-3B3ED6A58339}" destId="{C0931A45-1E51-4418-8B3E-F1E006F0EB00}" srcOrd="1" destOrd="0" parTransId="{63C0D14B-D94F-401F-B65D-0F49A6A381A7}" sibTransId="{4E8EDD91-487F-4548-A6BE-24C02FE4A60E}"/>
    <dgm:cxn modelId="{86DAC862-2B6A-4220-A12D-6ED9760D0B7F}" type="presOf" srcId="{6DEA71E0-6C60-4AD1-A495-427E9266AEF1}" destId="{D4154678-A7E7-4DF6-80A1-CAE857A0BBC9}" srcOrd="0" destOrd="2" presId="urn:microsoft.com/office/officeart/2005/8/layout/vList5"/>
    <dgm:cxn modelId="{0E4E80E8-E125-49C4-B9ED-9657CED56A38}" type="presParOf" srcId="{13B61118-95CE-4F4D-AA31-0C372B0EA53F}" destId="{EE923857-334D-40C9-AC2A-0C3DA1E3BDDA}" srcOrd="0" destOrd="0" presId="urn:microsoft.com/office/officeart/2005/8/layout/vList5"/>
    <dgm:cxn modelId="{BFEB6F79-B809-476E-8E1C-FFBD7A4CE61C}" type="presParOf" srcId="{EE923857-334D-40C9-AC2A-0C3DA1E3BDDA}" destId="{DA4AD385-D90B-43E1-B492-79AFB172D60B}" srcOrd="0" destOrd="0" presId="urn:microsoft.com/office/officeart/2005/8/layout/vList5"/>
    <dgm:cxn modelId="{CE2FE816-A5BB-4472-B645-AEA5FFCB27BB}" type="presParOf" srcId="{EE923857-334D-40C9-AC2A-0C3DA1E3BDDA}" destId="{CDFB9CD2-FFA4-42E0-B2E0-FDB989A15917}" srcOrd="1" destOrd="0" presId="urn:microsoft.com/office/officeart/2005/8/layout/vList5"/>
    <dgm:cxn modelId="{F692EAD9-1323-4C52-9C6D-B6B01FC088F2}" type="presParOf" srcId="{13B61118-95CE-4F4D-AA31-0C372B0EA53F}" destId="{FAFE9CD8-4131-4726-B53D-F8B30D928100}" srcOrd="1" destOrd="0" presId="urn:microsoft.com/office/officeart/2005/8/layout/vList5"/>
    <dgm:cxn modelId="{A6999EF8-B447-461F-B9C6-FE13D42E7BC0}" type="presParOf" srcId="{13B61118-95CE-4F4D-AA31-0C372B0EA53F}" destId="{F36455D1-26A6-48B7-8D22-7B2C697AC1EB}" srcOrd="2" destOrd="0" presId="urn:microsoft.com/office/officeart/2005/8/layout/vList5"/>
    <dgm:cxn modelId="{801AC174-FE91-435F-A757-F7AAA99B47F4}" type="presParOf" srcId="{F36455D1-26A6-48B7-8D22-7B2C697AC1EB}" destId="{B38F270D-7179-4E44-81E4-20F15B051105}" srcOrd="0" destOrd="0" presId="urn:microsoft.com/office/officeart/2005/8/layout/vList5"/>
    <dgm:cxn modelId="{13BD4CBE-45BA-4F23-87FF-24A8EE3F7A31}" type="presParOf" srcId="{F36455D1-26A6-48B7-8D22-7B2C697AC1EB}" destId="{E030E156-D82A-4797-AA03-77CE483AED4E}" srcOrd="1" destOrd="0" presId="urn:microsoft.com/office/officeart/2005/8/layout/vList5"/>
    <dgm:cxn modelId="{9E1FD809-7B34-41C5-BE0D-F756506EACAE}" type="presParOf" srcId="{13B61118-95CE-4F4D-AA31-0C372B0EA53F}" destId="{86A5DCFE-E51E-4AA7-AD48-4EC5571099CC}" srcOrd="3" destOrd="0" presId="urn:microsoft.com/office/officeart/2005/8/layout/vList5"/>
    <dgm:cxn modelId="{7A4C7EEF-7EED-429B-B12E-3D91402713EE}" type="presParOf" srcId="{13B61118-95CE-4F4D-AA31-0C372B0EA53F}" destId="{D6BED0C8-6664-43F0-A194-63A378C2D2CC}" srcOrd="4" destOrd="0" presId="urn:microsoft.com/office/officeart/2005/8/layout/vList5"/>
    <dgm:cxn modelId="{56848782-1F29-4FD8-B96D-36E8B8902C7B}" type="presParOf" srcId="{D6BED0C8-6664-43F0-A194-63A378C2D2CC}" destId="{F51132A4-18D5-44D1-8A3C-39A69CAEA2DA}" srcOrd="0" destOrd="0" presId="urn:microsoft.com/office/officeart/2005/8/layout/vList5"/>
    <dgm:cxn modelId="{FEC362F4-CD9F-4A2F-9AC3-52AC4FBE4999}" type="presParOf" srcId="{D6BED0C8-6664-43F0-A194-63A378C2D2CC}" destId="{D4154678-A7E7-4DF6-80A1-CAE857A0BBC9}" srcOrd="1" destOrd="0" presId="urn:microsoft.com/office/officeart/2005/8/layout/vList5"/>
    <dgm:cxn modelId="{54F4B33C-FB21-44AC-9336-A14FD17E04C0}" type="presParOf" srcId="{13B61118-95CE-4F4D-AA31-0C372B0EA53F}" destId="{2DD32D15-87BD-4F5A-9DB8-A8C3255E566B}" srcOrd="5" destOrd="0" presId="urn:microsoft.com/office/officeart/2005/8/layout/vList5"/>
    <dgm:cxn modelId="{B7D37B45-3D9F-4F44-8889-88BD29B958B4}" type="presParOf" srcId="{13B61118-95CE-4F4D-AA31-0C372B0EA53F}" destId="{AF7E5639-4E81-4BAA-B9C0-976B9A6A6B9E}" srcOrd="6" destOrd="0" presId="urn:microsoft.com/office/officeart/2005/8/layout/vList5"/>
    <dgm:cxn modelId="{9345700E-C9DB-4C21-8A06-E0C7A9D2ECD1}" type="presParOf" srcId="{AF7E5639-4E81-4BAA-B9C0-976B9A6A6B9E}" destId="{544AFB02-A0C4-4117-BC9C-9E9BE6398AFC}" srcOrd="0" destOrd="0" presId="urn:microsoft.com/office/officeart/2005/8/layout/vList5"/>
    <dgm:cxn modelId="{F4885A4C-3D51-4257-AD65-21C0CF1BEFFB}" type="presParOf" srcId="{13B61118-95CE-4F4D-AA31-0C372B0EA53F}" destId="{30E2D2E4-C2E7-438B-A199-42DC61881F65}" srcOrd="7" destOrd="0" presId="urn:microsoft.com/office/officeart/2005/8/layout/vList5"/>
    <dgm:cxn modelId="{E5CF1E40-F643-495E-A324-93A70BB3F3B9}" type="presParOf" srcId="{13B61118-95CE-4F4D-AA31-0C372B0EA53F}" destId="{E1DB92E2-AFC4-4F94-86D6-7A181448BF97}" srcOrd="8" destOrd="0" presId="urn:microsoft.com/office/officeart/2005/8/layout/vList5"/>
    <dgm:cxn modelId="{F552D299-510D-4C36-A664-8AE92175B33B}" type="presParOf" srcId="{E1DB92E2-AFC4-4F94-86D6-7A181448BF97}" destId="{FDA691F8-CC37-4DD7-925C-7C0C28F14E14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CCCDB-5307-47CE-A9BD-47E3F85F81D3}">
      <dsp:nvSpPr>
        <dsp:cNvPr id="0" name=""/>
        <dsp:cNvSpPr/>
      </dsp:nvSpPr>
      <dsp:spPr>
        <a:xfrm>
          <a:off x="1781" y="335434"/>
          <a:ext cx="3614275" cy="7809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коллективные проекты</a:t>
          </a:r>
          <a:endParaRPr lang="ru-RU" sz="2000" kern="1200" dirty="0"/>
        </a:p>
      </dsp:txBody>
      <dsp:txXfrm>
        <a:off x="1781" y="335434"/>
        <a:ext cx="3614275" cy="780913"/>
      </dsp:txXfrm>
    </dsp:sp>
    <dsp:sp modelId="{267E2684-E4DB-452D-8E56-3A813C0CAF7A}">
      <dsp:nvSpPr>
        <dsp:cNvPr id="0" name=""/>
        <dsp:cNvSpPr/>
      </dsp:nvSpPr>
      <dsp:spPr>
        <a:xfrm>
          <a:off x="363208" y="1116347"/>
          <a:ext cx="361427" cy="958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8395"/>
              </a:lnTo>
              <a:lnTo>
                <a:pt x="361427" y="95839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E1675-AE0D-432D-A13E-2FBAB90503A1}">
      <dsp:nvSpPr>
        <dsp:cNvPr id="0" name=""/>
        <dsp:cNvSpPr/>
      </dsp:nvSpPr>
      <dsp:spPr>
        <a:xfrm>
          <a:off x="724636" y="1435813"/>
          <a:ext cx="2752634" cy="127786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alt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Комплексная работа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alt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(газета, макет, праздник,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alt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выступление, театральная </a:t>
          </a:r>
        </a:p>
        <a:p>
          <a:pPr lvl="0" algn="ctr" defTabSz="800100">
            <a:lnSpc>
              <a:spcPct val="6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alt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постановка…)</a:t>
          </a:r>
          <a:endParaRPr lang="ru-RU" sz="2000" kern="1200" dirty="0"/>
        </a:p>
      </dsp:txBody>
      <dsp:txXfrm>
        <a:off x="724636" y="1435813"/>
        <a:ext cx="2752634" cy="1277860"/>
      </dsp:txXfrm>
    </dsp:sp>
    <dsp:sp modelId="{362B7905-858A-478B-8494-2007D540B3C6}">
      <dsp:nvSpPr>
        <dsp:cNvPr id="0" name=""/>
        <dsp:cNvSpPr/>
      </dsp:nvSpPr>
      <dsp:spPr>
        <a:xfrm>
          <a:off x="363208" y="1116347"/>
          <a:ext cx="361427" cy="2163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3028"/>
              </a:lnTo>
              <a:lnTo>
                <a:pt x="361427" y="216302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5A9DF-89F4-47DA-8676-46521CDBC330}">
      <dsp:nvSpPr>
        <dsp:cNvPr id="0" name=""/>
        <dsp:cNvSpPr/>
      </dsp:nvSpPr>
      <dsp:spPr>
        <a:xfrm>
          <a:off x="724636" y="3033138"/>
          <a:ext cx="2900334" cy="49247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Социальная помощь</a:t>
          </a:r>
          <a:endParaRPr lang="ru-RU" sz="2000" kern="1200" dirty="0"/>
        </a:p>
      </dsp:txBody>
      <dsp:txXfrm>
        <a:off x="724636" y="3033138"/>
        <a:ext cx="2900334" cy="492474"/>
      </dsp:txXfrm>
    </dsp:sp>
    <dsp:sp modelId="{D654EF37-687B-4111-9F98-463852CB40E0}">
      <dsp:nvSpPr>
        <dsp:cNvPr id="0" name=""/>
        <dsp:cNvSpPr/>
      </dsp:nvSpPr>
      <dsp:spPr>
        <a:xfrm>
          <a:off x="4254987" y="335434"/>
          <a:ext cx="3808127" cy="7452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индивидуальные проекты</a:t>
          </a:r>
          <a:endParaRPr lang="ru-RU" sz="2000" kern="1200" dirty="0"/>
        </a:p>
      </dsp:txBody>
      <dsp:txXfrm>
        <a:off x="4254987" y="335434"/>
        <a:ext cx="3808127" cy="745273"/>
      </dsp:txXfrm>
    </dsp:sp>
    <dsp:sp modelId="{35963EF4-1E5B-4BC4-BF8F-56B30DA5D748}">
      <dsp:nvSpPr>
        <dsp:cNvPr id="0" name=""/>
        <dsp:cNvSpPr/>
      </dsp:nvSpPr>
      <dsp:spPr>
        <a:xfrm>
          <a:off x="4635800" y="1080708"/>
          <a:ext cx="380812" cy="772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089"/>
              </a:lnTo>
              <a:lnTo>
                <a:pt x="380812" y="77208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BE30F-4DF9-483C-BD2A-BAA952B38130}">
      <dsp:nvSpPr>
        <dsp:cNvPr id="0" name=""/>
        <dsp:cNvSpPr/>
      </dsp:nvSpPr>
      <dsp:spPr>
        <a:xfrm>
          <a:off x="5016612" y="1400173"/>
          <a:ext cx="2044577" cy="9052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8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alt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Изделие</a:t>
          </a:r>
        </a:p>
        <a:p>
          <a:pPr lvl="0" algn="ctr" defTabSz="800100">
            <a:lnSpc>
              <a:spcPct val="8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alt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(подарки)</a:t>
          </a:r>
          <a:endParaRPr lang="ru-RU" sz="1800" kern="1200" dirty="0"/>
        </a:p>
      </dsp:txBody>
      <dsp:txXfrm>
        <a:off x="5016612" y="1400173"/>
        <a:ext cx="2044577" cy="9052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FB9CD2-FFA4-42E0-B2E0-FDB989A15917}">
      <dsp:nvSpPr>
        <dsp:cNvPr id="0" name=""/>
        <dsp:cNvSpPr/>
      </dsp:nvSpPr>
      <dsp:spPr>
        <a:xfrm rot="5400000">
          <a:off x="5168781" y="-2141713"/>
          <a:ext cx="1097981" cy="5381433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 фильм (видео-, </a:t>
          </a:r>
          <a:r>
            <a:rPr lang="ru-RU" sz="1700" b="1" kern="1200" dirty="0" err="1" smtClean="0"/>
            <a:t>мульт</a:t>
          </a:r>
          <a:r>
            <a:rPr lang="ru-RU" sz="1700" b="1" kern="1200" dirty="0" smtClean="0"/>
            <a:t>-), газета, альбом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комплексная работа, изделие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социальная помощь</a:t>
          </a:r>
          <a:endParaRPr lang="ru-RU" sz="1700" b="1" kern="1200" dirty="0"/>
        </a:p>
      </dsp:txBody>
      <dsp:txXfrm rot="5400000">
        <a:off x="5168781" y="-2141713"/>
        <a:ext cx="1097981" cy="5381433"/>
      </dsp:txXfrm>
    </dsp:sp>
    <dsp:sp modelId="{DA4AD385-D90B-43E1-B492-79AFB172D60B}">
      <dsp:nvSpPr>
        <dsp:cNvPr id="0" name=""/>
        <dsp:cNvSpPr/>
      </dsp:nvSpPr>
      <dsp:spPr>
        <a:xfrm>
          <a:off x="0" y="2499"/>
          <a:ext cx="3027056" cy="109300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omic Sans MS" pitchFamily="66" charset="0"/>
            </a:rPr>
            <a:t>По форме результата</a:t>
          </a:r>
          <a:endParaRPr lang="ru-RU" sz="20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0" y="2499"/>
        <a:ext cx="3027056" cy="1093006"/>
      </dsp:txXfrm>
    </dsp:sp>
    <dsp:sp modelId="{E030E156-D82A-4797-AA03-77CE483AED4E}">
      <dsp:nvSpPr>
        <dsp:cNvPr id="0" name=""/>
        <dsp:cNvSpPr/>
      </dsp:nvSpPr>
      <dsp:spPr>
        <a:xfrm rot="5400000">
          <a:off x="5291754" y="-996832"/>
          <a:ext cx="874404" cy="5391959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 smtClean="0"/>
            <a:t>монопроекты</a:t>
          </a:r>
          <a:r>
            <a:rPr lang="ru-RU" sz="1700" b="1" kern="1200" dirty="0" smtClean="0"/>
            <a:t> (предметные)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междисциплинарные</a:t>
          </a:r>
          <a:endParaRPr lang="ru-RU" sz="1700" b="1" kern="1200" dirty="0"/>
        </a:p>
      </dsp:txBody>
      <dsp:txXfrm rot="5400000">
        <a:off x="5291754" y="-996832"/>
        <a:ext cx="874404" cy="5391959"/>
      </dsp:txXfrm>
    </dsp:sp>
    <dsp:sp modelId="{B38F270D-7179-4E44-81E4-20F15B051105}">
      <dsp:nvSpPr>
        <dsp:cNvPr id="0" name=""/>
        <dsp:cNvSpPr/>
      </dsp:nvSpPr>
      <dsp:spPr>
        <a:xfrm>
          <a:off x="34724" y="1127679"/>
          <a:ext cx="3032976" cy="109300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omic Sans MS" pitchFamily="66" charset="0"/>
            </a:rPr>
            <a:t>По охвату учебных дисциплин</a:t>
          </a:r>
          <a:endParaRPr lang="ru-RU" sz="20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34724" y="1127679"/>
        <a:ext cx="3032976" cy="1093006"/>
      </dsp:txXfrm>
    </dsp:sp>
    <dsp:sp modelId="{D4154678-A7E7-4DF6-80A1-CAE857A0BBC9}">
      <dsp:nvSpPr>
        <dsp:cNvPr id="0" name=""/>
        <dsp:cNvSpPr/>
      </dsp:nvSpPr>
      <dsp:spPr>
        <a:xfrm rot="5400000">
          <a:off x="5228202" y="1306770"/>
          <a:ext cx="1001508" cy="5391959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индивидуальные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 smtClean="0"/>
            <a:t>групповы</a:t>
          </a:r>
          <a:r>
            <a:rPr lang="ru-RU" sz="1700" b="1" kern="1200" dirty="0" smtClean="0"/>
            <a:t>, 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коллективные</a:t>
          </a:r>
          <a:endParaRPr lang="ru-RU" sz="1700" b="1" kern="1200" dirty="0"/>
        </a:p>
      </dsp:txBody>
      <dsp:txXfrm rot="5400000">
        <a:off x="5228202" y="1306770"/>
        <a:ext cx="1001508" cy="5391959"/>
      </dsp:txXfrm>
    </dsp:sp>
    <dsp:sp modelId="{F51132A4-18D5-44D1-8A3C-39A69CAEA2DA}">
      <dsp:nvSpPr>
        <dsp:cNvPr id="0" name=""/>
        <dsp:cNvSpPr/>
      </dsp:nvSpPr>
      <dsp:spPr>
        <a:xfrm>
          <a:off x="0" y="2300300"/>
          <a:ext cx="3032976" cy="109300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omic Sans MS" pitchFamily="66" charset="0"/>
            </a:rPr>
            <a:t>По продолжительности</a:t>
          </a:r>
          <a:endParaRPr lang="ru-RU" sz="20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0" y="2300300"/>
        <a:ext cx="3032976" cy="1093006"/>
      </dsp:txXfrm>
    </dsp:sp>
    <dsp:sp modelId="{544AFB02-A0C4-4117-BC9C-9E9BE6398AFC}">
      <dsp:nvSpPr>
        <dsp:cNvPr id="0" name=""/>
        <dsp:cNvSpPr/>
      </dsp:nvSpPr>
      <dsp:spPr>
        <a:xfrm>
          <a:off x="0" y="3447957"/>
          <a:ext cx="3032976" cy="109300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omic Sans MS" pitchFamily="66" charset="0"/>
            </a:rPr>
            <a:t>По количеству участников</a:t>
          </a:r>
          <a:endParaRPr lang="ru-RU" sz="20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0" y="3447957"/>
        <a:ext cx="3032976" cy="1093006"/>
      </dsp:txXfrm>
    </dsp:sp>
    <dsp:sp modelId="{FDA691F8-CC37-4DD7-925C-7C0C28F14E14}">
      <dsp:nvSpPr>
        <dsp:cNvPr id="0" name=""/>
        <dsp:cNvSpPr/>
      </dsp:nvSpPr>
      <dsp:spPr>
        <a:xfrm>
          <a:off x="3104973" y="2304257"/>
          <a:ext cx="5319962" cy="1093006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краткосрочные </a:t>
          </a:r>
          <a:r>
            <a:rPr lang="ru-RU" sz="1600" b="1" kern="1200" dirty="0" smtClean="0">
              <a:solidFill>
                <a:schemeClr val="tx1"/>
              </a:solidFill>
            </a:rPr>
            <a:t>(от урока до одной недели)</a:t>
          </a:r>
        </a:p>
        <a:p>
          <a:pPr lvl="0" algn="l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средней продолжительности (от недели до месяца)</a:t>
          </a:r>
        </a:p>
        <a:p>
          <a:pPr lvl="0" algn="l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долгосрочные </a:t>
          </a:r>
          <a:r>
            <a:rPr lang="ru-RU" sz="1600" b="1" kern="1200" dirty="0" smtClean="0">
              <a:solidFill>
                <a:schemeClr val="tx1"/>
              </a:solidFill>
            </a:rPr>
            <a:t>(от месяца до нескольких месяцев)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104973" y="2304257"/>
        <a:ext cx="5319962" cy="1093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47DAE-6873-46BB-A3BC-8D775D1F0CC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0B6E1-EA7B-4D2B-8B7B-9A47FAF2B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029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0B6E1-EA7B-4D2B-8B7B-9A47FAF2B8C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Школьный проект нельзя считать полноценным в его взрослом понимании, т.к. он не дает реально новый продукт. Новизна носит субъективный характер – новое для самого ученика. Есть и проблемы в степени самостоятельности выполнения проектных заданий (см.далее).</a:t>
            </a:r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0F2BF9-D85A-4F6A-81EA-87117866BAF3}" type="slidenum">
              <a:rPr lang="ru-RU" altLang="ru-RU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10</a:t>
            </a:fld>
            <a:endParaRPr lang="ru-RU" altLang="ru-RU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0B6E1-EA7B-4D2B-8B7B-9A47FAF2B8C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Самостоятельность,  как качество личности ,  формируется постепенно. Полная самостоятельность при целенаправленной работе взрослых над этой проблемой наступает только к моменту полового созревания человека. Поэтому в начальтной школе полностью самостоятельно проект не может быть выполнен. Важна направляющая поддерживающая роль учителя.</a:t>
            </a:r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DAF1ABF-1CAC-4E8E-BA17-7FF83D7C30C6}" type="slidenum">
              <a:rPr lang="ru-RU" altLang="ru-RU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12</a:t>
            </a:fld>
            <a:endParaRPr lang="ru-RU" altLang="ru-RU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Включению учеников в проектную деятельность должна предшествовать работа по освоению достаточной базы предметных знаний и умений и развитие основ творческого мышления.</a:t>
            </a:r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2CADB8-F099-4DE9-93CD-DB2E6C02B9C9}" type="slidenum">
              <a:rPr lang="ru-RU" altLang="ru-RU" smtClean="0">
                <a:solidFill>
                  <a:schemeClr val="tx1"/>
                </a:solidFill>
              </a:rPr>
              <a:pPr eaLnBrk="1" hangingPunct="1"/>
              <a:t>13</a:t>
            </a:fld>
            <a:endParaRPr lang="ru-RU" altLang="ru-RU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CC715C-E0FF-41AF-9328-E66B7EAB22B7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mtClean="0">
                <a:latin typeface="Arial" charset="0"/>
                <a:cs typeface="Arial" charset="0"/>
              </a:rPr>
              <a:t>Основной прием – пробные упражнения по поиску и освоению способов выполнения технологических операций. Свойства материалов и конструктивные особенности объектов открываются </a:t>
            </a:r>
            <a:r>
              <a:rPr lang="ru-RU" altLang="ru-RU" b="1" u="sng" smtClean="0">
                <a:latin typeface="Arial" charset="0"/>
                <a:cs typeface="Arial" charset="0"/>
              </a:rPr>
              <a:t>реальным</a:t>
            </a:r>
            <a:r>
              <a:rPr lang="ru-RU" altLang="ru-RU" smtClean="0">
                <a:latin typeface="Arial" charset="0"/>
                <a:cs typeface="Arial" charset="0"/>
              </a:rPr>
              <a:t> их исследованием (доминирует в 1 кл. конструкция ножниц, кисточки, тактильное ощущение материалов их называние соответствующих их свойств). Важно, чтобы рассказов и объяснений учителя по возможности не было. Только реальные  наблюдения, сравнения, описания, рассуждения исследуемых явлений (см. слайд 5 – познавательные результаты)</a:t>
            </a:r>
          </a:p>
        </p:txBody>
      </p:sp>
      <p:sp>
        <p:nvSpPr>
          <p:cNvPr id="9728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8326889-4B47-4065-84A9-B1F22E671FC5}" type="slidenum">
              <a:rPr lang="ru-RU" altLang="ru-RU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C6566D-69B2-4ED3-BE87-3715FCA90478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0B6E1-EA7B-4D2B-8B7B-9A47FAF2B8C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8C1709-4A93-45C3-919C-9C7097F4B19F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8637F9-C065-4732-9D40-5E59A1AB421B}" type="slidenum">
              <a:rPr lang="ru-RU" altLang="ru-RU" sz="1200"/>
              <a:pPr algn="r"/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7A0911-AE62-4E9E-9DD2-97E07E764BFA}" type="slidenum">
              <a:rPr lang="ru-RU" altLang="ru-RU" sz="1200">
                <a:latin typeface="Arial" pitchFamily="34" charset="0"/>
                <a:cs typeface="Arial" pitchFamily="34" charset="0"/>
              </a:rPr>
              <a:pPr algn="r"/>
              <a:t>19</a:t>
            </a:fld>
            <a:endParaRPr lang="ru-RU" altLang="ru-RU"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D661D5-B4E3-4AE4-9556-0C9DF22C9375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B7080-538E-4037-8DA1-1EF26C37BDF8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E21C31-A271-4E0C-AE19-6D4EEF6F7A41}" type="slidenum">
              <a:rPr lang="ru-RU" altLang="ru-RU" sz="1200"/>
              <a:pPr algn="r"/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E21C31-A271-4E0C-AE19-6D4EEF6F7A41}" type="slidenum">
              <a:rPr lang="ru-RU" altLang="ru-RU" sz="1200"/>
              <a:pPr algn="r"/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F61B653-BDAC-43A1-BFDA-8FE4B61C7C16}" type="slidenum">
              <a:rPr lang="ru-RU" altLang="ru-RU" smtClean="0">
                <a:solidFill>
                  <a:schemeClr val="tx1"/>
                </a:solidFill>
              </a:rPr>
              <a:pPr eaLnBrk="1" hangingPunct="1"/>
              <a:t>23</a:t>
            </a:fld>
            <a:endParaRPr lang="ru-RU" altLang="ru-RU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Выполнение проекта складывается из трех этапов. Это его отличает от простой творческой работы по теме. На первом интеллектуальном этапе обсуждается замысел и идея проекта (проектное задание), вырисовывается конкретный образ будущего изделия, обсуждаются конструктивные и технологические  особенности, подбираются материалы и инструменты. Здесь же решаются предполагаемые конструкторско-технологические проблемы. Результат первого этапа – понимание того, что будет делаться, как, из чего, чем. Возможны эскизы, чертежи, зарисовки, схемы.</a:t>
            </a:r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98C9899-5F3C-4E37-8362-F0058E85F2CA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28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втором этапе проект реализуется. Здесь могут возникать непредвиденные прежде конструкторские и технологические проблемы. Надо стимулировать поиск их решения, в сложных случаях можно давать подсказки.</a:t>
            </a:r>
          </a:p>
          <a:p>
            <a:r>
              <a:rPr lang="ru-RU" altLang="ru-RU" smtClean="0"/>
              <a:t>На третьем этапе ученики готовятся к защите и защищают свои проекты. Защиты должны быть краткими. Поэтому они готовятся по предложенному плану. Ученики предъявляют результаты свой работы и дают краткий рассказ. Рекомендуется задавать вопросы по  процессу проделанной работы.</a:t>
            </a:r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788AF7-C0FC-47DF-A96A-C602D52D3E8E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29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0B6E1-EA7B-4D2B-8B7B-9A47FAF2B8C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D1D672-980E-4BF0-9275-4C4D84ED58F9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D1D672-980E-4BF0-9275-4C4D84ED58F9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0B6E1-EA7B-4D2B-8B7B-9A47FAF2B8C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25A36A-2EE0-462B-93C5-FE67ADF6C103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B5E8EF-331C-4025-AB7A-5BD7E31C634B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E91066-38B7-48F4-9794-0D6440955995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880C11-2259-4FB9-8AD8-0380E7D221A1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F75BDD-7DD2-4DD2-8E2D-9154BA623056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3926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9268" name="Номер слайда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286B91-FCE4-449F-B062-572C16AAE7B3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42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505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50532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8EF5CF-24CB-4F27-A6D1-DBAE0BFF925F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F20D8D-1DE9-45D3-A571-AFB62D203EA5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DC3EE8-3C3F-467B-83F3-20C2AE0CCF28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91FBA7-0A7B-4C70-9BAB-27A40E6270BF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C5A9D-9013-49B9-9082-1DD0BD4B4C3C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023AE8-B490-43E5-B7B4-BABEC5498E42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A670CD-0C91-475B-9B53-9A1181764566}" type="slidenum">
              <a:rPr lang="ru-RU" altLang="ru-RU" smtClean="0"/>
              <a:pPr/>
              <a:t>48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71DCC-41D0-4683-A060-48F78C7C0B21}" type="slidenum">
              <a:rPr lang="ru-RU" altLang="ru-RU" smtClean="0"/>
              <a:pPr/>
              <a:t>49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9C7D26-302B-4BA3-B1C3-50F571705A85}" type="slidenum">
              <a:rPr lang="ru-RU" altLang="ru-RU" smtClean="0"/>
              <a:pPr/>
              <a:t>50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C39740-DDEF-49D2-91DE-53174290E73B}" type="slidenum">
              <a:rPr lang="ru-RU" smtClean="0"/>
              <a:pPr/>
              <a:t>51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F3C32D-063D-41D6-B21B-80629E239263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69A94E-622C-475F-A47B-CF2C219B77F8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83FA782-2995-494D-877C-968001119416}" type="slidenum">
              <a:rPr lang="ru-RU" altLang="ru-RU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pPr/>
              <a:t>7</a:t>
            </a:fld>
            <a:endParaRPr lang="ru-RU" altLang="ru-RU" smtClean="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248C7D6-93C0-444A-A986-9A10E51D7DB0}" type="slidenum">
              <a:rPr lang="ru-RU" altLang="ru-RU" sz="1200"/>
              <a:pPr algn="r"/>
              <a:t>8</a:t>
            </a:fld>
            <a:endParaRPr lang="ru-RU" altLang="ru-RU" sz="120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D3BFD51-E7B8-46C3-A998-A51B8F1CC3DD}" type="slidenum">
              <a:rPr lang="ru-RU" altLang="ru-RU" sz="1200"/>
              <a:pPr algn="r"/>
              <a:t>8</a:t>
            </a:fld>
            <a:endParaRPr lang="ru-RU" altLang="ru-RU" sz="1200"/>
          </a:p>
        </p:txBody>
      </p:sp>
      <p:sp>
        <p:nvSpPr>
          <p:cNvPr id="389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891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8918" name="Slide Number Placeholder 3"/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49A66D-D14B-45C1-88B7-3EE3A3D433B5}" type="slidenum">
              <a:rPr lang="en-US" altLang="ru-RU" sz="1200">
                <a:latin typeface="Calibri" pitchFamily="34" charset="0"/>
              </a:rPr>
              <a:pPr algn="r"/>
              <a:t>8</a:t>
            </a:fld>
            <a:endParaRPr lang="en-US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3475" y="677863"/>
            <a:ext cx="4589463" cy="3443287"/>
          </a:xfrm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11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6F0F1FAD-6F4E-44C8-A4DB-7B5E6223571D}" type="slidenum">
              <a:rPr lang="ru-RU" altLang="ru-RU" sz="1200"/>
              <a:pPr algn="r"/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808F9-7662-46D7-9137-E5C0A698FF28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69969-FD49-485B-A714-198A8337AD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717" y="577230"/>
            <a:ext cx="635067" cy="979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621" y="1081286"/>
            <a:ext cx="952601" cy="126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6376" y="4797152"/>
            <a:ext cx="951330" cy="1256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0392" y="3573016"/>
            <a:ext cx="638877" cy="979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2060848"/>
            <a:ext cx="635067" cy="979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2351" y="4752712"/>
            <a:ext cx="631257" cy="980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3888616"/>
            <a:ext cx="952601" cy="126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1484784"/>
            <a:ext cx="944980" cy="1249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348880"/>
            <a:ext cx="5904656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3600" dirty="0" smtClean="0">
                <a:solidFill>
                  <a:srgbClr val="002060"/>
                </a:solidFill>
              </a:rPr>
              <a:t>Проектная деятельность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в </a:t>
            </a:r>
            <a:r>
              <a:rPr lang="ru-RU" sz="3600" smtClean="0">
                <a:solidFill>
                  <a:srgbClr val="002060"/>
                </a:solidFill>
              </a:rPr>
              <a:t>начальной школе </a:t>
            </a:r>
            <a:r>
              <a:rPr lang="ru-RU" sz="2700" dirty="0" smtClean="0">
                <a:solidFill>
                  <a:srgbClr val="0070C0"/>
                </a:solidFill>
              </a:rPr>
              <a:t/>
            </a:r>
            <a:br>
              <a:rPr lang="ru-RU" sz="2700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курс «Технология»</a:t>
            </a:r>
            <a:br>
              <a:rPr lang="ru-RU" sz="2700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 УМК «Школа России»,</a:t>
            </a:r>
            <a:br>
              <a:rPr lang="ru-RU" sz="2700" dirty="0" smtClean="0">
                <a:solidFill>
                  <a:srgbClr val="0070C0"/>
                </a:solidFill>
              </a:rPr>
            </a:br>
            <a:r>
              <a:rPr lang="ru-RU" sz="2700" dirty="0" smtClean="0">
                <a:solidFill>
                  <a:srgbClr val="0070C0"/>
                </a:solidFill>
              </a:rPr>
              <a:t>(</a:t>
            </a:r>
            <a:r>
              <a:rPr lang="ru-RU" sz="2200" dirty="0" smtClean="0">
                <a:solidFill>
                  <a:srgbClr val="0070C0"/>
                </a:solidFill>
              </a:rPr>
              <a:t>авт. Лутцева Е.А., Зуева Т.П.)</a:t>
            </a:r>
            <a:r>
              <a:rPr lang="ru-RU" sz="3100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ru-RU" sz="3100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ru-RU" sz="31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445224"/>
            <a:ext cx="74168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Кучеренко Наталья Георгиевна</a:t>
            </a:r>
          </a:p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 начальных классов</a:t>
            </a:r>
          </a:p>
        </p:txBody>
      </p:sp>
      <p:pic>
        <p:nvPicPr>
          <p:cNvPr id="17" name="Picture 2" descr="F:\techno1new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1037" y="244575"/>
            <a:ext cx="957681" cy="126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8" name="Picture 3" descr="F:\techno2new 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404664"/>
            <a:ext cx="957681" cy="126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9" name="Picture 4" descr="F:\techno3new (2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3212976"/>
            <a:ext cx="957681" cy="126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236296" y="3861048"/>
            <a:ext cx="952601" cy="1261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23928" y="233511"/>
            <a:ext cx="1512168" cy="2206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77724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Школьный проект</a:t>
            </a:r>
          </a:p>
        </p:txBody>
      </p:sp>
      <p:sp>
        <p:nvSpPr>
          <p:cNvPr id="5126" name="Text Box 18"/>
          <p:cNvSpPr txBox="1">
            <a:spLocks noChangeArrowheads="1"/>
          </p:cNvSpPr>
          <p:nvPr/>
        </p:nvSpPr>
        <p:spPr bwMode="auto">
          <a:xfrm>
            <a:off x="755576" y="1844824"/>
            <a:ext cx="7850187" cy="282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4500">
              <a:lnSpc>
                <a:spcPct val="125000"/>
              </a:lnSpc>
              <a:defRPr/>
            </a:pPr>
            <a:r>
              <a:rPr lang="ru-RU" sz="2400" b="1" dirty="0">
                <a:latin typeface="+mn-lt"/>
              </a:rPr>
              <a:t>Проект школьника </a:t>
            </a:r>
            <a:r>
              <a:rPr lang="ru-RU" sz="2400" b="1" dirty="0">
                <a:solidFill>
                  <a:schemeClr val="tx2"/>
                </a:solidFill>
                <a:latin typeface="+mn-lt"/>
              </a:rPr>
              <a:t>предполагает определенную </a:t>
            </a:r>
            <a:r>
              <a:rPr lang="ru-RU" sz="2400" b="1" u="sng" dirty="0">
                <a:solidFill>
                  <a:schemeClr val="tx2"/>
                </a:solidFill>
                <a:latin typeface="+mn-lt"/>
              </a:rPr>
              <a:t>совокупность </a:t>
            </a:r>
            <a:r>
              <a:rPr lang="ru-RU" sz="2400" b="1" i="1" u="sng" dirty="0">
                <a:solidFill>
                  <a:srgbClr val="C00000"/>
                </a:solidFill>
                <a:latin typeface="+mn-lt"/>
              </a:rPr>
              <a:t>учебно-познавательных </a:t>
            </a:r>
            <a:r>
              <a:rPr lang="ru-RU" sz="2400" b="1" i="1" u="sng" dirty="0">
                <a:solidFill>
                  <a:srgbClr val="CC0000"/>
                </a:solidFill>
                <a:latin typeface="+mn-lt"/>
              </a:rPr>
              <a:t>приемов</a:t>
            </a:r>
            <a:r>
              <a:rPr lang="ru-RU" sz="2400" b="1" dirty="0">
                <a:solidFill>
                  <a:schemeClr val="tx2"/>
                </a:solidFill>
                <a:latin typeface="+mn-lt"/>
              </a:rPr>
              <a:t>, которые позволяют </a:t>
            </a:r>
            <a:r>
              <a:rPr lang="ru-RU" sz="2400" b="1" i="1" u="sng" dirty="0">
                <a:solidFill>
                  <a:srgbClr val="CC0000"/>
                </a:solidFill>
                <a:latin typeface="+mn-lt"/>
              </a:rPr>
              <a:t>решить</a:t>
            </a:r>
            <a:r>
              <a:rPr lang="ru-RU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+mn-lt"/>
              </a:rPr>
              <a:t>некую </a:t>
            </a:r>
            <a:r>
              <a:rPr lang="ru-RU" sz="2400" b="1" u="sng" dirty="0">
                <a:solidFill>
                  <a:schemeClr val="tx2"/>
                </a:solidFill>
                <a:latin typeface="+mn-lt"/>
              </a:rPr>
              <a:t>значимую </a:t>
            </a:r>
            <a:r>
              <a:rPr lang="ru-RU" sz="2400" b="1" i="1" u="sng" dirty="0">
                <a:solidFill>
                  <a:srgbClr val="CC0000"/>
                </a:solidFill>
                <a:latin typeface="+mn-lt"/>
              </a:rPr>
              <a:t>проблему</a:t>
            </a:r>
            <a:r>
              <a:rPr lang="ru-RU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+mn-lt"/>
              </a:rPr>
              <a:t>в результате </a:t>
            </a:r>
            <a:r>
              <a:rPr lang="ru-RU" sz="2400" b="1" i="1" u="sng" dirty="0">
                <a:solidFill>
                  <a:srgbClr val="CC0000"/>
                </a:solidFill>
                <a:latin typeface="+mn-lt"/>
              </a:rPr>
              <a:t>самостоятельных</a:t>
            </a:r>
            <a:r>
              <a:rPr lang="ru-RU" sz="2400" b="1" u="sng" dirty="0">
                <a:solidFill>
                  <a:srgbClr val="CC0000"/>
                </a:solidFill>
                <a:latin typeface="+mn-lt"/>
              </a:rPr>
              <a:t> </a:t>
            </a:r>
            <a:r>
              <a:rPr lang="ru-RU" sz="2400" b="1" u="sng" dirty="0">
                <a:solidFill>
                  <a:schemeClr val="tx2"/>
                </a:solidFill>
                <a:latin typeface="+mn-lt"/>
              </a:rPr>
              <a:t>действий учащихся с 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обязательной </a:t>
            </a:r>
            <a:r>
              <a:rPr lang="ru-RU" sz="2400" b="1" i="1" u="sng" dirty="0">
                <a:solidFill>
                  <a:srgbClr val="C00000"/>
                </a:solidFill>
                <a:latin typeface="+mn-lt"/>
              </a:rPr>
              <a:t>презентацией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этих</a:t>
            </a:r>
            <a:r>
              <a:rPr lang="ru-RU" sz="2400" b="1" i="1" u="sng" dirty="0">
                <a:solidFill>
                  <a:srgbClr val="C00000"/>
                </a:solidFill>
                <a:latin typeface="+mn-lt"/>
              </a:rPr>
              <a:t> результатов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9792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04088"/>
            <a:ext cx="757118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Приемы познавательной (внутренней) деятельности: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8912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 </a:t>
            </a:r>
            <a:r>
              <a:rPr lang="ru-RU" sz="2200" b="1" dirty="0" smtClean="0"/>
              <a:t>приемы</a:t>
            </a:r>
          </a:p>
          <a:p>
            <a:r>
              <a:rPr lang="ru-RU" sz="2200" b="1" dirty="0" smtClean="0"/>
              <a:t>    внимания,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запоминания;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оперирования образами,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представлениями,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понятиями,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суждениями,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умозаключениями,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мыслительными операциями и действиями; </a:t>
            </a:r>
            <a:endParaRPr lang="ru-RU" sz="2200" dirty="0" smtClean="0"/>
          </a:p>
          <a:p>
            <a:pPr marL="536575" indent="-536575"/>
            <a:r>
              <a:rPr lang="ru-RU" sz="2200" b="1" dirty="0" smtClean="0"/>
              <a:t>приемами словесного описания, объяснения, формулировки вопросов или проблем; </a:t>
            </a:r>
            <a:endParaRPr lang="ru-RU" sz="2200" dirty="0" smtClean="0"/>
          </a:p>
          <a:p>
            <a:r>
              <a:rPr lang="ru-RU" sz="2200" dirty="0" smtClean="0"/>
              <a:t>    </a:t>
            </a:r>
            <a:r>
              <a:rPr lang="ru-RU" sz="2200" b="1" dirty="0" smtClean="0"/>
              <a:t>приемы рефлексии и др.</a:t>
            </a:r>
            <a:endParaRPr lang="ru-RU" sz="2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8602662" cy="36004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900" b="1" u="sng" dirty="0">
                <a:solidFill>
                  <a:srgbClr val="002060"/>
                </a:solidFill>
              </a:rPr>
              <a:t>Формирование самостоятельной деятельности </a:t>
            </a:r>
            <a:r>
              <a:rPr lang="ru-RU" altLang="ru-RU" sz="2900" b="1" u="sng" dirty="0" smtClean="0">
                <a:solidFill>
                  <a:srgbClr val="002060"/>
                </a:solidFill>
              </a:rPr>
              <a:t>учащихся</a:t>
            </a: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altLang="ru-RU" sz="30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268760"/>
            <a:ext cx="8812212" cy="53657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z="2000" b="1" u="sng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ru-RU" altLang="ru-RU" sz="2000" b="1" u="sng" dirty="0" smtClean="0">
                <a:solidFill>
                  <a:srgbClr val="FF0000"/>
                </a:solidFill>
              </a:rPr>
              <a:t>Дошкольники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 </a:t>
            </a:r>
          </a:p>
          <a:p>
            <a:pPr marL="609600" indent="-609600" eaLnBrk="1" hangingPunct="1"/>
            <a:endParaRPr lang="ru-RU" altLang="ru-RU" sz="2400" b="1" u="sng" dirty="0" smtClean="0">
              <a:solidFill>
                <a:srgbClr val="002060"/>
              </a:solidFill>
            </a:endParaRPr>
          </a:p>
          <a:p>
            <a:pPr marL="609600" indent="-609600" algn="ctr" eaLnBrk="1" hangingPunct="1"/>
            <a:endParaRPr lang="ru-RU" altLang="ru-RU" sz="800" b="1" u="sng" dirty="0" smtClean="0">
              <a:solidFill>
                <a:srgbClr val="002060"/>
              </a:solidFill>
            </a:endParaRPr>
          </a:p>
          <a:p>
            <a:pPr marL="609600" indent="-609600" algn="ctr" eaLnBrk="1" hangingPunct="1">
              <a:buNone/>
            </a:pPr>
            <a:endParaRPr lang="ru-RU" altLang="ru-RU" sz="1000" b="1" u="sng" dirty="0" smtClean="0">
              <a:solidFill>
                <a:srgbClr val="FF0000"/>
              </a:solidFill>
            </a:endParaRPr>
          </a:p>
          <a:p>
            <a:pPr marL="609600" indent="-609600" algn="ctr" eaLnBrk="1" hangingPunct="1">
              <a:buNone/>
            </a:pPr>
            <a:r>
              <a:rPr lang="ru-RU" altLang="ru-RU" sz="2400" b="1" u="sng" dirty="0" smtClean="0">
                <a:solidFill>
                  <a:srgbClr val="FF0000"/>
                </a:solidFill>
              </a:rPr>
              <a:t>Начальная школа</a:t>
            </a:r>
          </a:p>
          <a:p>
            <a:pPr marL="609600" indent="-609600" eaLnBrk="1" hangingPunct="1">
              <a:buFontTx/>
              <a:buAutoNum type="arabicPeriod"/>
            </a:pPr>
            <a:endParaRPr lang="ru-RU" altLang="ru-RU" sz="2400" b="1" dirty="0" smtClean="0"/>
          </a:p>
          <a:p>
            <a:pPr marL="609600" indent="-609600" eaLnBrk="1" hangingPunct="1">
              <a:buFontTx/>
              <a:buAutoNum type="arabicPeriod"/>
            </a:pPr>
            <a:endParaRPr lang="ru-RU" altLang="ru-RU" sz="2400" b="1" dirty="0" smtClean="0"/>
          </a:p>
          <a:p>
            <a:pPr marL="609600" indent="-609600" eaLnBrk="1" hangingPunct="1">
              <a:buFontTx/>
              <a:buAutoNum type="arabicPeriod"/>
            </a:pPr>
            <a:endParaRPr lang="ru-RU" altLang="ru-RU" sz="2400" b="1" dirty="0" smtClean="0"/>
          </a:p>
          <a:p>
            <a:pPr marL="609600" indent="-609600" algn="ctr" eaLnBrk="1" hangingPunct="1">
              <a:lnSpc>
                <a:spcPct val="50000"/>
              </a:lnSpc>
              <a:buFontTx/>
              <a:buNone/>
            </a:pPr>
            <a:endParaRPr lang="ru-RU" altLang="ru-RU" sz="2400" b="1" dirty="0" smtClean="0">
              <a:solidFill>
                <a:srgbClr val="990000"/>
              </a:solidFill>
            </a:endParaRPr>
          </a:p>
          <a:p>
            <a:pPr marL="609600" indent="-609600" algn="ctr" eaLnBrk="1" hangingPunct="1">
              <a:buFontTx/>
              <a:buNone/>
            </a:pPr>
            <a:r>
              <a:rPr lang="ru-RU" altLang="ru-RU" sz="2000" b="1" u="sng" dirty="0" smtClean="0">
                <a:solidFill>
                  <a:srgbClr val="FF0000"/>
                </a:solidFill>
              </a:rPr>
              <a:t>Основная школа</a:t>
            </a:r>
          </a:p>
          <a:p>
            <a:pPr marL="609600" indent="-609600" eaLnBrk="1" hangingPunct="1">
              <a:buFontTx/>
              <a:buNone/>
            </a:pPr>
            <a:endParaRPr lang="ru-RU" altLang="ru-RU" sz="2400" b="1" dirty="0" smtClean="0"/>
          </a:p>
          <a:p>
            <a:pPr marL="609600" indent="-609600" eaLnBrk="1" hangingPunct="1">
              <a:buFontTx/>
              <a:buNone/>
            </a:pPr>
            <a:endParaRPr lang="ru-RU" altLang="ru-RU" sz="2400" b="1" dirty="0" smtClean="0"/>
          </a:p>
        </p:txBody>
      </p:sp>
      <p:grpSp>
        <p:nvGrpSpPr>
          <p:cNvPr id="13" name="Группа 12"/>
          <p:cNvGrpSpPr/>
          <p:nvPr/>
        </p:nvGrpSpPr>
        <p:grpSpPr>
          <a:xfrm>
            <a:off x="685800" y="3348211"/>
            <a:ext cx="7923213" cy="1063253"/>
            <a:chOff x="685800" y="3276600"/>
            <a:chExt cx="7923213" cy="1063253"/>
          </a:xfrm>
        </p:grpSpPr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685800" y="3276600"/>
              <a:ext cx="3878263" cy="466725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 smtClean="0"/>
                <a:t>Работа </a:t>
              </a:r>
              <a:r>
                <a:rPr lang="ru-RU" altLang="ru-RU" sz="2000" b="1" u="sng" dirty="0" smtClean="0"/>
                <a:t>под руководством </a:t>
              </a:r>
              <a:r>
                <a:rPr lang="ru-RU" altLang="ru-RU" sz="2000" b="1" dirty="0" smtClean="0"/>
                <a:t>учителя</a:t>
              </a:r>
              <a:r>
                <a:rPr lang="ru-RU" altLang="ru-RU" sz="2400" dirty="0" smtClean="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5181600" y="3276600"/>
              <a:ext cx="3427413" cy="406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dirty="0" smtClean="0"/>
                <a:t>Работа </a:t>
              </a:r>
              <a:r>
                <a:rPr lang="ru-RU" altLang="ru-RU" sz="2000" b="1" u="sng" dirty="0" smtClean="0"/>
                <a:t>под контролем </a:t>
              </a:r>
              <a:r>
                <a:rPr lang="ru-RU" altLang="ru-RU" sz="2000" b="1" dirty="0" smtClean="0"/>
                <a:t>учителя</a:t>
              </a:r>
            </a:p>
          </p:txBody>
        </p:sp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1547664" y="3933453"/>
              <a:ext cx="6831013" cy="406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u="sng" dirty="0" smtClean="0">
                  <a:solidFill>
                    <a:srgbClr val="CC0000"/>
                  </a:solidFill>
                </a:rPr>
                <a:t>Самостоятельное</a:t>
              </a:r>
              <a:r>
                <a:rPr lang="ru-RU" altLang="ru-RU" sz="2000" b="1" dirty="0" smtClean="0">
                  <a:solidFill>
                    <a:srgbClr val="CC0000"/>
                  </a:solidFill>
                </a:rPr>
                <a:t> решение проблемы  </a:t>
              </a:r>
              <a:r>
                <a:rPr lang="ru-RU" altLang="ru-RU" sz="2000" b="1" u="sng" dirty="0" smtClean="0">
                  <a:solidFill>
                    <a:srgbClr val="CC0000"/>
                  </a:solidFill>
                </a:rPr>
                <a:t>в группе </a:t>
              </a:r>
              <a:r>
                <a:rPr lang="ru-RU" altLang="ru-RU" sz="2000" b="1" dirty="0" smtClean="0">
                  <a:solidFill>
                    <a:srgbClr val="CC0000"/>
                  </a:solidFill>
                </a:rPr>
                <a:t>(к 10-ти годам)</a:t>
              </a:r>
            </a:p>
          </p:txBody>
        </p:sp>
        <p:sp>
          <p:nvSpPr>
            <p:cNvPr id="57353" name="Line 9"/>
            <p:cNvSpPr>
              <a:spLocks noChangeShapeType="1"/>
            </p:cNvSpPr>
            <p:nvPr/>
          </p:nvSpPr>
          <p:spPr bwMode="auto">
            <a:xfrm>
              <a:off x="4572000" y="35052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57354" name="Line 10"/>
            <p:cNvSpPr>
              <a:spLocks noChangeShapeType="1"/>
            </p:cNvSpPr>
            <p:nvPr/>
          </p:nvSpPr>
          <p:spPr bwMode="auto">
            <a:xfrm flipH="1">
              <a:off x="4572000" y="3717430"/>
              <a:ext cx="648072" cy="216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71600" y="5326211"/>
            <a:ext cx="7327850" cy="1029469"/>
            <a:chOff x="971550" y="5300663"/>
            <a:chExt cx="7327900" cy="1029469"/>
          </a:xfrm>
        </p:grpSpPr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971550" y="5923732"/>
              <a:ext cx="7327900" cy="406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u="sng" dirty="0" smtClean="0"/>
                <a:t>Индивидуальная</a:t>
              </a:r>
              <a:r>
                <a:rPr lang="ru-RU" altLang="ru-RU" sz="2000" b="1" dirty="0" smtClean="0"/>
                <a:t> самостоятельная деятельность ( к 12-13-ти годам)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1619250" y="5300663"/>
              <a:ext cx="6324600" cy="406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000" b="1" u="sng" dirty="0" smtClean="0"/>
                <a:t>Самостоятельное </a:t>
              </a:r>
              <a:r>
                <a:rPr lang="ru-RU" altLang="ru-RU" sz="2000" b="1" dirty="0" smtClean="0"/>
                <a:t>решение проблемы </a:t>
              </a:r>
              <a:r>
                <a:rPr lang="ru-RU" altLang="ru-RU" sz="2000" b="1" u="sng" dirty="0" smtClean="0"/>
                <a:t>в группе </a:t>
              </a:r>
              <a:r>
                <a:rPr lang="ru-RU" altLang="ru-RU" sz="2000" b="1" dirty="0" smtClean="0"/>
                <a:t>(10-11 лет)</a:t>
              </a:r>
            </a:p>
          </p:txBody>
        </p:sp>
        <p:sp>
          <p:nvSpPr>
            <p:cNvPr id="57355" name="Line 11"/>
            <p:cNvSpPr>
              <a:spLocks noChangeShapeType="1"/>
            </p:cNvSpPr>
            <p:nvPr/>
          </p:nvSpPr>
          <p:spPr bwMode="auto">
            <a:xfrm flipH="1">
              <a:off x="4643983" y="5732711"/>
              <a:ext cx="25" cy="191021"/>
            </a:xfrm>
            <a:prstGeom prst="line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411760" y="2132856"/>
            <a:ext cx="4332287" cy="400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/>
              <a:t>Совместная работа </a:t>
            </a:r>
            <a:r>
              <a:rPr lang="ru-RU" altLang="ru-RU" sz="2000" b="1" u="sng" dirty="0" smtClean="0"/>
              <a:t>детей со взрослым</a:t>
            </a:r>
            <a:endParaRPr lang="ru-RU" altLang="ru-RU" sz="2400" dirty="0" smtClean="0">
              <a:latin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107504" y="2708920"/>
            <a:ext cx="88569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0" y="4725144"/>
            <a:ext cx="88569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979712" y="260648"/>
            <a:ext cx="496855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4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544" y="548680"/>
            <a:ext cx="8208962" cy="957263"/>
          </a:xfrm>
          <a:ln>
            <a:solidFill>
              <a:schemeClr val="tx2"/>
            </a:solidFill>
          </a:ln>
        </p:spPr>
        <p:txBody>
          <a:bodyPr>
            <a:normAutofit lnSpcReduction="10000"/>
          </a:bodyPr>
          <a:lstStyle/>
          <a:p>
            <a:pPr marL="180975" indent="-180975" algn="just" eaLnBrk="1" hangingPunct="1">
              <a:lnSpc>
                <a:spcPct val="110000"/>
              </a:lnSpc>
              <a:buClr>
                <a:srgbClr val="800080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ru-RU" altLang="ru-RU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9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Проект в начальной школе </a:t>
            </a:r>
            <a:r>
              <a:rPr lang="ru-RU" altLang="ru-RU" sz="1900" b="1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altLang="ru-RU" sz="1800" b="1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altLang="ru-RU" sz="1800" b="1" u="sng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частично самостоятельная</a:t>
            </a:r>
            <a:r>
              <a:rPr lang="ru-RU" altLang="ru-RU" sz="1800" b="1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 творческая работа, от </a:t>
            </a:r>
            <a:r>
              <a:rPr lang="ru-RU" altLang="ru-RU" sz="1800" b="1" u="sng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идеи</a:t>
            </a:r>
            <a:r>
              <a:rPr lang="ru-RU" altLang="ru-RU" sz="1800" b="1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 до ее </a:t>
            </a:r>
            <a:r>
              <a:rPr lang="ru-RU" altLang="ru-RU" sz="1800" b="1" u="sng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воплощения,</a:t>
            </a:r>
            <a:r>
              <a:rPr lang="ru-RU" altLang="ru-RU" sz="1800" b="1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  выполненная </a:t>
            </a:r>
            <a:r>
              <a:rPr lang="ru-RU" altLang="ru-RU" sz="1800" b="1" u="sng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под руководством учителя</a:t>
            </a:r>
            <a:r>
              <a:rPr lang="ru-RU" altLang="ru-RU" sz="1800" b="1" dirty="0" smtClean="0">
                <a:solidFill>
                  <a:srgbClr val="090807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 eaLnBrk="1" hangingPunct="1">
              <a:defRPr/>
            </a:pPr>
            <a:endParaRPr lang="ru-RU" altLang="ru-RU" b="1" dirty="0" smtClean="0">
              <a:solidFill>
                <a:srgbClr val="090807"/>
              </a:solidFill>
              <a:latin typeface="Comic Sans MS" pitchFamily="66" charset="0"/>
            </a:endParaRPr>
          </a:p>
          <a:p>
            <a:pPr marL="457200" indent="-457200" algn="just" eaLnBrk="1" hangingPunct="1">
              <a:defRPr/>
            </a:pPr>
            <a:endParaRPr lang="ru-RU" altLang="ru-RU" b="1" dirty="0" smtClean="0"/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endParaRPr lang="ru-RU" altLang="ru-RU" b="1" dirty="0" smtClean="0"/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endParaRPr lang="ru-RU" altLang="ru-RU" dirty="0" smtClean="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043608" y="2060848"/>
            <a:ext cx="7239000" cy="85254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30000"/>
              </a:lnSpc>
              <a:spcBef>
                <a:spcPct val="20000"/>
              </a:spcBef>
              <a:defRPr/>
            </a:pPr>
            <a:endParaRPr lang="ru-RU" dirty="0">
              <a:solidFill>
                <a:schemeClr val="hlink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ru-RU" sz="2400" b="1" u="sng" dirty="0">
                <a:solidFill>
                  <a:srgbClr val="0070C0"/>
                </a:solidFill>
                <a:latin typeface="Calibri" pitchFamily="34" charset="0"/>
              </a:rPr>
              <a:t>Базовая основа творческого </a:t>
            </a:r>
            <a:r>
              <a:rPr lang="ru-RU" sz="2400" b="1" u="sng" dirty="0" smtClean="0">
                <a:solidFill>
                  <a:srgbClr val="0070C0"/>
                </a:solidFill>
                <a:latin typeface="Calibri" pitchFamily="34" charset="0"/>
              </a:rPr>
              <a:t>проекта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Calibri" pitchFamily="34" charset="0"/>
              </a:rPr>
              <a:t>(проектные качества и умения)</a:t>
            </a:r>
            <a:endParaRPr lang="ru-RU" sz="20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51521" y="3284984"/>
            <a:ext cx="2808312" cy="576064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ru-RU" sz="2200" b="1" dirty="0">
              <a:solidFill>
                <a:srgbClr val="090807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u="sng" dirty="0">
                <a:solidFill>
                  <a:schemeClr val="bg1"/>
                </a:solidFill>
                <a:cs typeface="Times New Roman" pitchFamily="18" charset="0"/>
              </a:rPr>
              <a:t>знания и умения</a:t>
            </a:r>
            <a:r>
              <a:rPr lang="ru-RU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</a:p>
          <a:p>
            <a:pPr algn="ctr">
              <a:defRPr/>
            </a:pP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54248" y="5396296"/>
            <a:ext cx="2805583" cy="575853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endParaRPr lang="ru-RU" sz="2200" b="1" dirty="0">
              <a:solidFill>
                <a:srgbClr val="090807"/>
              </a:solidFill>
              <a:latin typeface="Comic Sans MS" pitchFamily="66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b="1" u="sng" dirty="0" smtClean="0">
                <a:solidFill>
                  <a:schemeClr val="bg1"/>
                </a:solidFill>
                <a:cs typeface="Times New Roman" pitchFamily="18" charset="0"/>
              </a:rPr>
              <a:t>качества творческого мышления </a:t>
            </a:r>
          </a:p>
          <a:p>
            <a:pPr>
              <a:lnSpc>
                <a:spcPct val="90000"/>
              </a:lnSpc>
              <a:defRPr/>
            </a:pPr>
            <a:endParaRPr lang="ru-RU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51521" y="3933056"/>
            <a:ext cx="2808311" cy="648072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u="sng" dirty="0" smtClean="0">
                <a:solidFill>
                  <a:schemeClr val="bg1"/>
                </a:solidFill>
                <a:cs typeface="Times New Roman" pitchFamily="18" charset="0"/>
              </a:rPr>
              <a:t>исследовательские</a:t>
            </a:r>
          </a:p>
          <a:p>
            <a:pPr algn="ctr">
              <a:lnSpc>
                <a:spcPct val="90000"/>
              </a:lnSpc>
              <a:defRPr/>
            </a:pPr>
            <a:r>
              <a:rPr lang="ru-RU" b="1" u="sng" dirty="0" smtClean="0">
                <a:solidFill>
                  <a:schemeClr val="bg1"/>
                </a:solidFill>
                <a:cs typeface="Times New Roman" pitchFamily="18" charset="0"/>
              </a:rPr>
              <a:t> умения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131839" y="5396296"/>
            <a:ext cx="5688631" cy="575853"/>
          </a:xfrm>
          <a:prstGeom prst="flowChartAlternateProcess">
            <a:avLst/>
          </a:prstGeom>
          <a:solidFill>
            <a:srgbClr val="D9EA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воображение, ассоциативность , умение выявлять противоречия, гибкость мышления, видение взаимосвязей явлений (системность)…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4248" y="6044156"/>
            <a:ext cx="2805585" cy="548680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u="sng" dirty="0" smtClean="0">
                <a:solidFill>
                  <a:schemeClr val="bg1"/>
                </a:solidFill>
                <a:cs typeface="Times New Roman" pitchFamily="18" charset="0"/>
              </a:rPr>
              <a:t>коммуникативные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131840" y="3284984"/>
            <a:ext cx="5688632" cy="576064"/>
          </a:xfrm>
          <a:prstGeom prst="flowChartAlternateProcess">
            <a:avLst/>
          </a:prstGeom>
          <a:solidFill>
            <a:srgbClr val="D9EA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ru-RU" sz="2200" b="1" dirty="0">
              <a:solidFill>
                <a:srgbClr val="090807"/>
              </a:solidFill>
              <a:latin typeface="Comic Sans MS" pitchFamily="66" charset="0"/>
            </a:endParaRPr>
          </a:p>
          <a:p>
            <a:pPr marL="179388" indent="-179388">
              <a:lnSpc>
                <a:spcPct val="80000"/>
              </a:lnSpc>
              <a:defRPr/>
            </a:pPr>
            <a:r>
              <a:rPr lang="ru-RU" sz="1400" dirty="0" smtClean="0">
                <a:solidFill>
                  <a:srgbClr val="090807"/>
                </a:solidFill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   технико-технологические</a:t>
            </a:r>
            <a:r>
              <a:rPr lang="ru-RU" sz="1400" b="1" dirty="0">
                <a:solidFill>
                  <a:srgbClr val="090807"/>
                </a:solidFill>
                <a:cs typeface="Times New Roman" pitchFamily="18" charset="0"/>
              </a:rPr>
              <a:t>,</a:t>
            </a:r>
          </a:p>
          <a:p>
            <a:pPr marL="179388" indent="-179388">
              <a:lnSpc>
                <a:spcPct val="80000"/>
              </a:lnSpc>
              <a:buFontTx/>
              <a:buChar char="-"/>
              <a:defRPr/>
            </a:pPr>
            <a:r>
              <a:rPr lang="ru-RU" sz="1400" b="1" dirty="0">
                <a:solidFill>
                  <a:srgbClr val="090807"/>
                </a:solidFill>
                <a:cs typeface="Times New Roman" pitchFamily="18" charset="0"/>
              </a:rPr>
              <a:t>математические</a:t>
            </a: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, биологические,</a:t>
            </a:r>
            <a:endParaRPr lang="ru-RU" sz="1400" b="1" dirty="0">
              <a:solidFill>
                <a:srgbClr val="090807"/>
              </a:solidFill>
              <a:cs typeface="Times New Roman" pitchFamily="18" charset="0"/>
            </a:endParaRPr>
          </a:p>
          <a:p>
            <a:pPr marL="179388" indent="-179388">
              <a:lnSpc>
                <a:spcPct val="80000"/>
              </a:lnSpc>
              <a:buFontTx/>
              <a:buChar char="-"/>
              <a:defRPr/>
            </a:pPr>
            <a:r>
              <a:rPr lang="ru-RU" sz="1400" b="1" dirty="0">
                <a:solidFill>
                  <a:srgbClr val="090807"/>
                </a:solidFill>
                <a:cs typeface="Times New Roman" pitchFamily="18" charset="0"/>
              </a:rPr>
              <a:t>художественные и др. </a:t>
            </a:r>
          </a:p>
          <a:p>
            <a:pPr algn="ctr">
              <a:defRPr/>
            </a:pPr>
            <a:endParaRPr lang="ru-RU" sz="1400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131840" y="3988350"/>
            <a:ext cx="5688631" cy="592778"/>
          </a:xfrm>
          <a:prstGeom prst="flowChartAlternateProcess">
            <a:avLst/>
          </a:prstGeom>
          <a:solidFill>
            <a:srgbClr val="D9EA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endParaRPr lang="ru-RU" sz="2200" b="1" dirty="0">
              <a:solidFill>
                <a:srgbClr val="090807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ru-RU" sz="1400" b="1" dirty="0" smtClean="0">
              <a:solidFill>
                <a:srgbClr val="090807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наблюдать, сравнивать , выявлять новое неизвестное, видеть известное в неизвестном, выдвигать гипотезы, обобщать…</a:t>
            </a:r>
            <a:endParaRPr lang="ru-RU" sz="1400" b="1" dirty="0" smtClean="0">
              <a:solidFill>
                <a:srgbClr val="090807"/>
              </a:solidFill>
              <a:latin typeface="Comic Sans MS" pitchFamily="66" charset="0"/>
            </a:endParaRPr>
          </a:p>
          <a:p>
            <a:pPr>
              <a:defRPr/>
            </a:pPr>
            <a:endParaRPr lang="ru-RU" sz="1400" b="1" dirty="0">
              <a:solidFill>
                <a:srgbClr val="090807"/>
              </a:solidFill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131840" y="4695907"/>
            <a:ext cx="5688632" cy="628170"/>
          </a:xfrm>
          <a:prstGeom prst="flowChartAlternateProcess">
            <a:avLst/>
          </a:prstGeom>
          <a:solidFill>
            <a:srgbClr val="D9EA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b="1" dirty="0" smtClean="0">
              <a:solidFill>
                <a:srgbClr val="090807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искать (в книгах, Интернете, спрашивать…),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отбирать,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 оформлять (тексты, фотографии, иллюстрации…)</a:t>
            </a:r>
            <a:endParaRPr lang="ru-RU" sz="1400" b="1" dirty="0">
              <a:solidFill>
                <a:srgbClr val="090807"/>
              </a:solidFill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34686" y="4695905"/>
            <a:ext cx="2825147" cy="628171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u="sng" dirty="0" smtClean="0">
                <a:solidFill>
                  <a:schemeClr val="bg1"/>
                </a:solidFill>
                <a:cs typeface="Times New Roman" pitchFamily="18" charset="0"/>
              </a:rPr>
              <a:t>умение </a:t>
            </a:r>
            <a:r>
              <a:rPr lang="ru-RU" sz="1700" b="1" u="sng" dirty="0">
                <a:solidFill>
                  <a:schemeClr val="bg1"/>
                </a:solidFill>
                <a:cs typeface="Times New Roman" pitchFamily="18" charset="0"/>
              </a:rPr>
              <a:t>работать с </a:t>
            </a:r>
            <a:r>
              <a:rPr lang="ru-RU" sz="1700" b="1" u="sng" dirty="0" smtClean="0">
                <a:solidFill>
                  <a:schemeClr val="bg1"/>
                </a:solidFill>
                <a:cs typeface="Times New Roman" pitchFamily="18" charset="0"/>
              </a:rPr>
              <a:t>информацией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131840" y="6044156"/>
            <a:ext cx="5688632" cy="548681"/>
          </a:xfrm>
          <a:prstGeom prst="flowChartAlternateProcess">
            <a:avLst/>
          </a:prstGeom>
          <a:solidFill>
            <a:srgbClr val="D9EA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79388" indent="-179388">
              <a:lnSpc>
                <a:spcPct val="80000"/>
              </a:lnSpc>
              <a:buFontTx/>
              <a:buChar char="-"/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умение обсуждать, слушать, </a:t>
            </a:r>
            <a:r>
              <a:rPr lang="ru-RU" sz="1400" b="1" dirty="0">
                <a:solidFill>
                  <a:srgbClr val="090807"/>
                </a:solidFill>
                <a:cs typeface="Times New Roman" pitchFamily="18" charset="0"/>
              </a:rPr>
              <a:t>вести </a:t>
            </a: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диалог, </a:t>
            </a:r>
          </a:p>
          <a:p>
            <a:pPr marL="179388" indent="-179388">
              <a:lnSpc>
                <a:spcPct val="80000"/>
              </a:lnSpc>
              <a:buFontTx/>
              <a:buChar char="-"/>
              <a:defRPr/>
            </a:pPr>
            <a:r>
              <a:rPr lang="ru-RU" sz="1400" b="1" dirty="0">
                <a:solidFill>
                  <a:srgbClr val="090807"/>
                </a:solidFill>
                <a:cs typeface="Times New Roman" pitchFamily="18" charset="0"/>
              </a:rPr>
              <a:t>умение </a:t>
            </a: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работать в группе,</a:t>
            </a:r>
          </a:p>
          <a:p>
            <a:pPr marL="179388" indent="-179388">
              <a:lnSpc>
                <a:spcPct val="80000"/>
              </a:lnSpc>
              <a:buFontTx/>
              <a:buChar char="-"/>
              <a:defRPr/>
            </a:pPr>
            <a:r>
              <a:rPr lang="ru-RU" sz="1400" b="1" dirty="0" smtClean="0">
                <a:solidFill>
                  <a:srgbClr val="090807"/>
                </a:solidFill>
                <a:cs typeface="Times New Roman" pitchFamily="18" charset="0"/>
              </a:rPr>
              <a:t>умение выполнять социальные роли.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7784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838200" y="21336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251520" y="188640"/>
            <a:ext cx="8458200" cy="1091710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ru-RU" altLang="ru-RU" sz="2400" b="1" dirty="0" smtClean="0">
                <a:solidFill>
                  <a:srgbClr val="990000"/>
                </a:solidFill>
                <a:latin typeface="+mj-lt"/>
                <a:cs typeface="Times New Roman" panose="02020603050405020304" pitchFamily="18" charset="0"/>
              </a:rPr>
              <a:t>Способы </a:t>
            </a:r>
            <a:r>
              <a:rPr lang="ru-RU" alt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открытия</a:t>
            </a:r>
            <a:r>
              <a:rPr lang="ru-RU" altLang="ru-RU" sz="2400" b="1" dirty="0" smtClean="0">
                <a:solidFill>
                  <a:srgbClr val="990000"/>
                </a:solidFill>
                <a:latin typeface="+mj-lt"/>
                <a:cs typeface="Times New Roman" panose="02020603050405020304" pitchFamily="18" charset="0"/>
              </a:rPr>
              <a:t> учениками нового знания </a:t>
            </a:r>
          </a:p>
          <a:p>
            <a:pPr algn="ctr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ru-RU" altLang="ru-RU" sz="2400" b="1" dirty="0" smtClean="0">
                <a:solidFill>
                  <a:srgbClr val="990000"/>
                </a:solidFill>
                <a:latin typeface="+mj-lt"/>
                <a:cs typeface="Times New Roman" panose="02020603050405020304" pitchFamily="18" charset="0"/>
              </a:rPr>
              <a:t>и практического умения </a:t>
            </a:r>
          </a:p>
          <a:p>
            <a:pPr algn="ctr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ru-RU" altLang="ru-RU" sz="2400" b="1" dirty="0" smtClean="0">
                <a:solidFill>
                  <a:srgbClr val="990000"/>
                </a:solidFill>
                <a:latin typeface="+mj-lt"/>
                <a:cs typeface="Times New Roman" panose="02020603050405020304" pitchFamily="18" charset="0"/>
              </a:rPr>
              <a:t>(освоение универсальных </a:t>
            </a:r>
            <a:r>
              <a:rPr lang="ru-RU" altLang="ru-RU" sz="2400" b="1" u="sng" dirty="0" smtClean="0">
                <a:solidFill>
                  <a:srgbClr val="990000"/>
                </a:solidFill>
                <a:latin typeface="+mj-lt"/>
                <a:cs typeface="Times New Roman" panose="02020603050405020304" pitchFamily="18" charset="0"/>
              </a:rPr>
              <a:t>способов действия </a:t>
            </a:r>
            <a:r>
              <a:rPr lang="ru-RU" altLang="ru-RU" sz="2400" b="1" dirty="0" smtClean="0">
                <a:solidFill>
                  <a:srgbClr val="990000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u="sng" dirty="0" smtClean="0">
                <a:latin typeface="Arial" pitchFamily="34" charset="0"/>
                <a:cs typeface="Times New Roman" pitchFamily="18" charset="0"/>
              </a:rPr>
              <a:t>Поисковая деятельность учащихся </a:t>
            </a:r>
          </a:p>
          <a:p>
            <a:pPr algn="ctr">
              <a:defRPr/>
            </a:pPr>
            <a:r>
              <a:rPr lang="ru-RU" altLang="ru-RU" b="1" dirty="0" smtClean="0">
                <a:latin typeface="Arial" pitchFamily="34" charset="0"/>
                <a:cs typeface="Times New Roman" pitchFamily="18" charset="0"/>
              </a:rPr>
              <a:t>(коллективная или групповая, по возможности самостоятельная)</a:t>
            </a:r>
            <a:endParaRPr lang="ru-RU" altLang="ru-RU" b="1" dirty="0">
              <a:latin typeface="Arial" pitchFamily="34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2204864"/>
          <a:ext cx="8496944" cy="4320872"/>
        </p:xfrm>
        <a:graphic>
          <a:graphicData uri="http://schemas.openxmlformats.org/drawingml/2006/table">
            <a:tbl>
              <a:tblPr/>
              <a:tblGrid>
                <a:gridCol w="3774876"/>
                <a:gridCol w="4722068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Способы открытия </a:t>
                      </a: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нового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Виды работ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Пробные </a:t>
                      </a:r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поисковые, тренировочные </a:t>
                      </a:r>
                      <a:r>
                        <a:rPr lang="ru-RU" sz="1700" b="1" u="sng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упражнения</a:t>
                      </a:r>
                      <a:endParaRPr lang="ru-RU" sz="1700" u="sng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поиск способа выполнения </a:t>
                      </a:r>
                      <a:r>
                        <a:rPr lang="ru-RU" sz="1500" b="1" i="0" u="sng" dirty="0">
                          <a:latin typeface="Calibri"/>
                          <a:ea typeface="Calibri"/>
                          <a:cs typeface="Times New Roman"/>
                        </a:rPr>
                        <a:t>технологического приёма</a:t>
                      </a: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, например, наклеивание, разметка по шаблону, линейке и т.д.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u="sng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u="sng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Практическое</a:t>
                      </a:r>
                      <a:r>
                        <a:rPr lang="ru-RU" sz="17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b="1" u="sng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исследование</a:t>
                      </a:r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объекта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Изучение </a:t>
                      </a:r>
                      <a:r>
                        <a:rPr lang="ru-RU" sz="1500" b="1" i="1" u="sng" dirty="0">
                          <a:latin typeface="Calibri"/>
                          <a:ea typeface="Calibri"/>
                          <a:cs typeface="Times New Roman"/>
                        </a:rPr>
                        <a:t>свойств</a:t>
                      </a: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 материалов, конструктивных особенностей…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Демонстрация </a:t>
                      </a:r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сложной </a:t>
                      </a:r>
                      <a:r>
                        <a:rPr lang="ru-RU" sz="1700" b="1" u="sng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конструкции в </a:t>
                      </a:r>
                      <a:r>
                        <a:rPr lang="ru-RU" sz="1700" b="1" u="sng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разборе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u="sng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использование </a:t>
                      </a:r>
                      <a:r>
                        <a:rPr lang="ru-RU" sz="1500" b="1" i="1" u="sng" dirty="0">
                          <a:latin typeface="Calibri"/>
                          <a:ea typeface="Calibri"/>
                          <a:cs typeface="Times New Roman"/>
                        </a:rPr>
                        <a:t>полуфабриката для разборки </a:t>
                      </a: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конструкции перед учащимися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u="sng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u="sng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Перенос</a:t>
                      </a:r>
                      <a:r>
                        <a:rPr lang="ru-RU" sz="17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известного в схожую, новую ситуацию</a:t>
                      </a:r>
                      <a:endParaRPr lang="ru-RU" sz="17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u="sng" dirty="0">
                          <a:latin typeface="Calibri"/>
                          <a:ea typeface="Calibri"/>
                          <a:cs typeface="Times New Roman"/>
                        </a:rPr>
                        <a:t>изучение</a:t>
                      </a: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 нового материала </a:t>
                      </a:r>
                      <a:r>
                        <a:rPr lang="ru-RU" sz="1500" b="1" i="1" u="sng" dirty="0">
                          <a:latin typeface="Calibri"/>
                          <a:ea typeface="Calibri"/>
                          <a:cs typeface="Times New Roman"/>
                        </a:rPr>
                        <a:t>в сравнении </a:t>
                      </a: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с известными, например, свойства бумаги и ткани, способы разметки картона и ткани и др.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700" b="1" u="sng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u="sng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Анализ</a:t>
                      </a:r>
                      <a:r>
                        <a:rPr lang="ru-RU" sz="17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источников информации</a:t>
                      </a:r>
                      <a:endParaRPr lang="ru-RU" sz="17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наблюдение изделий, полуфабрикатов,  , инструкционных карт, схем, информации на электронных носителях-</a:t>
                      </a:r>
                      <a:r>
                        <a:rPr lang="en-US" sz="1500" b="1" i="1" dirty="0">
                          <a:latin typeface="Calibri"/>
                          <a:ea typeface="Calibri"/>
                          <a:cs typeface="Times New Roman"/>
                        </a:rPr>
                        <a:t>CD</a:t>
                      </a:r>
                      <a:r>
                        <a:rPr lang="ru-RU" sz="1500" b="1" i="1" dirty="0">
                          <a:latin typeface="Calibri"/>
                          <a:ea typeface="Calibri"/>
                          <a:cs typeface="Times New Roman"/>
                        </a:rPr>
                        <a:t>, в Интернете и др.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7050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0" y="403920"/>
            <a:ext cx="9144000" cy="108086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Задания на развитие творческого мышления  (1 </a:t>
            </a:r>
            <a:r>
              <a:rPr lang="ru-RU" altLang="ru-RU" sz="2400" b="1" dirty="0" err="1" smtClean="0">
                <a:solidFill>
                  <a:srgbClr val="002060"/>
                </a:solidFill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332656"/>
            <a:ext cx="514806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5516" t="23480" r="54940" b="48758"/>
          <a:stretch>
            <a:fillRect/>
          </a:stretch>
        </p:blipFill>
        <p:spPr bwMode="auto">
          <a:xfrm>
            <a:off x="971600" y="1268760"/>
            <a:ext cx="4392488" cy="232174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259632" y="3356992"/>
            <a:ext cx="38884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15616" y="3573016"/>
            <a:ext cx="3600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456" t="48029" r="53797" b="25739"/>
          <a:stretch>
            <a:fillRect/>
          </a:stretch>
        </p:blipFill>
        <p:spPr bwMode="auto">
          <a:xfrm>
            <a:off x="899592" y="4149080"/>
            <a:ext cx="4431493" cy="21982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47102" t="35265" r="22041" b="13796"/>
          <a:stretch>
            <a:fillRect/>
          </a:stretch>
        </p:blipFill>
        <p:spPr bwMode="auto">
          <a:xfrm>
            <a:off x="5436096" y="2996952"/>
            <a:ext cx="3489618" cy="33843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724128" y="5949280"/>
            <a:ext cx="28803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80112" y="6093296"/>
            <a:ext cx="30243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580112" y="6237312"/>
            <a:ext cx="15841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598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792088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Задания на развитие творческого мышления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(2 </a:t>
            </a:r>
            <a:r>
              <a:rPr lang="ru-RU" altLang="ru-RU" sz="2400" b="1" dirty="0" err="1" smtClean="0">
                <a:solidFill>
                  <a:srgbClr val="002060"/>
                </a:solidFill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.)</a:t>
            </a:r>
            <a:endParaRPr 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260648"/>
            <a:ext cx="5040560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5030" t="21134" r="55599" b="32867"/>
          <a:stretch>
            <a:fillRect/>
          </a:stretch>
        </p:blipFill>
        <p:spPr bwMode="auto">
          <a:xfrm>
            <a:off x="323528" y="1124744"/>
            <a:ext cx="3759985" cy="33123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15168" t="57895" r="54487" b="14474"/>
          <a:stretch>
            <a:fillRect/>
          </a:stretch>
        </p:blipFill>
        <p:spPr bwMode="auto">
          <a:xfrm>
            <a:off x="4211960" y="1124744"/>
            <a:ext cx="3655263" cy="187220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1927" t="30063" r="55046" b="45251"/>
          <a:stretch>
            <a:fillRect/>
          </a:stretch>
        </p:blipFill>
        <p:spPr bwMode="auto">
          <a:xfrm>
            <a:off x="971600" y="4581128"/>
            <a:ext cx="4453180" cy="201622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355976" y="1484784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427984" y="2780928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156176" y="1340768"/>
            <a:ext cx="1512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55976" y="2924944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11560" y="4149080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67544" y="4293096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835696" y="4725144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619672" y="4941168"/>
            <a:ext cx="35283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619672" y="5085184"/>
            <a:ext cx="35283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15769" t="15459" r="54883" b="14976"/>
          <a:stretch>
            <a:fillRect/>
          </a:stretch>
        </p:blipFill>
        <p:spPr bwMode="auto">
          <a:xfrm>
            <a:off x="5868144" y="3068960"/>
            <a:ext cx="2664296" cy="355239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>
          <a:xfrm>
            <a:off x="0" y="404663"/>
            <a:ext cx="9144000" cy="57606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Задание на развитие творческого мышления (3 </a:t>
            </a:r>
            <a:r>
              <a:rPr lang="ru-RU" altLang="ru-RU" sz="2400" b="1" dirty="0" err="1" smtClean="0">
                <a:solidFill>
                  <a:srgbClr val="002060"/>
                </a:solidFill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0"/>
            <a:ext cx="4896544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5441" t="15686" r="54779" b="13726"/>
          <a:stretch>
            <a:fillRect/>
          </a:stretch>
        </p:blipFill>
        <p:spPr bwMode="auto">
          <a:xfrm>
            <a:off x="251520" y="1052736"/>
            <a:ext cx="2304256" cy="30723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95536" y="3861048"/>
            <a:ext cx="5040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13099" t="15069" r="19863" b="9589"/>
          <a:stretch>
            <a:fillRect/>
          </a:stretch>
        </p:blipFill>
        <p:spPr bwMode="auto">
          <a:xfrm>
            <a:off x="3347864" y="980728"/>
            <a:ext cx="4824536" cy="304999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3563888" y="1124744"/>
            <a:ext cx="3600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4876" t="23508" r="55372" b="14784"/>
          <a:stretch>
            <a:fillRect/>
          </a:stretch>
        </p:blipFill>
        <p:spPr bwMode="auto">
          <a:xfrm>
            <a:off x="1475656" y="4005064"/>
            <a:ext cx="2283682" cy="26642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1691680" y="4149080"/>
            <a:ext cx="2880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 l="46479" t="23787" r="21831" b="16119"/>
          <a:stretch>
            <a:fillRect/>
          </a:stretch>
        </p:blipFill>
        <p:spPr bwMode="auto">
          <a:xfrm>
            <a:off x="6025661" y="3573016"/>
            <a:ext cx="2835316" cy="30243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6084168" y="6165304"/>
            <a:ext cx="2520280" cy="43204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35896" y="3573016"/>
            <a:ext cx="2016224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796136" y="1052736"/>
            <a:ext cx="2088232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547664" y="4437112"/>
            <a:ext cx="2160240" cy="3600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28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20688"/>
            <a:ext cx="8892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Задания на развитие исследовательских качеств  (1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.)</a:t>
            </a:r>
            <a:endParaRPr lang="ru-RU" sz="24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88640"/>
            <a:ext cx="496855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4035" r="20395" b="9942"/>
          <a:stretch>
            <a:fillRect/>
          </a:stretch>
        </p:blipFill>
        <p:spPr bwMode="auto">
          <a:xfrm>
            <a:off x="251520" y="1196752"/>
            <a:ext cx="4180897" cy="26642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411760" y="1772816"/>
            <a:ext cx="1872208" cy="19442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3393" t="14286" r="20536" b="9524"/>
          <a:stretch>
            <a:fillRect/>
          </a:stretch>
        </p:blipFill>
        <p:spPr bwMode="auto">
          <a:xfrm>
            <a:off x="4788024" y="1628800"/>
            <a:ext cx="4104456" cy="266234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3333" t="13169" r="21481" b="10453"/>
          <a:stretch>
            <a:fillRect/>
          </a:stretch>
        </p:blipFill>
        <p:spPr bwMode="auto">
          <a:xfrm>
            <a:off x="1907704" y="3717032"/>
            <a:ext cx="4151633" cy="27363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6876256" y="2420888"/>
            <a:ext cx="1872208" cy="1728192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95936" y="4581128"/>
            <a:ext cx="1944216" cy="1728192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06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Задания на развитие исследовательских качеств (2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.)</a:t>
            </a:r>
            <a:endParaRPr lang="ru-RU" sz="24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88640"/>
            <a:ext cx="496855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47467" t="16747" r="24408" b="55745"/>
          <a:stretch>
            <a:fillRect/>
          </a:stretch>
        </p:blipFill>
        <p:spPr bwMode="auto">
          <a:xfrm>
            <a:off x="323528" y="1268760"/>
            <a:ext cx="4392488" cy="23762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5504" t="20672" r="55039" b="36606"/>
          <a:stretch>
            <a:fillRect/>
          </a:stretch>
        </p:blipFill>
        <p:spPr bwMode="auto">
          <a:xfrm>
            <a:off x="755576" y="3789040"/>
            <a:ext cx="3600400" cy="29371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14815" t="14486" r="54815" b="15720"/>
          <a:stretch>
            <a:fillRect/>
          </a:stretch>
        </p:blipFill>
        <p:spPr bwMode="auto">
          <a:xfrm>
            <a:off x="5076055" y="1340768"/>
            <a:ext cx="3565075" cy="46085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95536" y="1556792"/>
            <a:ext cx="15841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99592" y="5445224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92080" y="4725144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71184" cy="1143000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rgbClr val="002060"/>
                </a:solidFill>
              </a:rPr>
              <a:t>Проблемы темы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611188" y="2266950"/>
            <a:ext cx="8281987" cy="4114800"/>
          </a:xfrm>
        </p:spPr>
        <p:txBody>
          <a:bodyPr>
            <a:normAutofit/>
          </a:bodyPr>
          <a:lstStyle/>
          <a:p>
            <a:r>
              <a:rPr lang="ru-RU" altLang="ru-RU" sz="2400" b="1" dirty="0" smtClean="0"/>
              <a:t>Что такое проект? Чем отличается проект от других видов творческих заданий?</a:t>
            </a:r>
          </a:p>
          <a:p>
            <a:pPr>
              <a:buFontTx/>
              <a:buNone/>
            </a:pPr>
            <a:r>
              <a:rPr lang="ru-RU" altLang="ru-RU" sz="2400" b="1" dirty="0" smtClean="0"/>
              <a:t> </a:t>
            </a:r>
          </a:p>
          <a:p>
            <a:r>
              <a:rPr lang="ru-RU" altLang="ru-RU" sz="2400" b="1" dirty="0" smtClean="0"/>
              <a:t>Что такое школьный проект?</a:t>
            </a:r>
          </a:p>
          <a:p>
            <a:pPr>
              <a:buFontTx/>
              <a:buNone/>
            </a:pPr>
            <a:endParaRPr lang="ru-RU" altLang="ru-RU" sz="2400" b="1" dirty="0" smtClean="0"/>
          </a:p>
          <a:p>
            <a:r>
              <a:rPr lang="ru-RU" altLang="ru-RU" sz="2400" b="1" dirty="0" smtClean="0"/>
              <a:t>Как обучать младших школьников исследовательской и проектной деятельности?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6393" t="2736" r="5930" b="9724"/>
          <a:stretch>
            <a:fillRect/>
          </a:stretch>
        </p:blipFill>
        <p:spPr bwMode="auto">
          <a:xfrm>
            <a:off x="107504" y="1484784"/>
            <a:ext cx="4176464" cy="2784309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692696"/>
            <a:ext cx="8640960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Освоение основный универсальных понятий и способов деятельности  (2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.)</a:t>
            </a:r>
            <a:endParaRPr lang="ru-RU" sz="2400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260648"/>
            <a:ext cx="496855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45536" t="15873" r="23214" b="9524"/>
          <a:stretch>
            <a:fillRect/>
          </a:stretch>
        </p:blipFill>
        <p:spPr bwMode="auto">
          <a:xfrm>
            <a:off x="4409599" y="1484784"/>
            <a:ext cx="2091296" cy="28083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3608" y="1700808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95536" y="1772816"/>
            <a:ext cx="1512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85049" y="1700808"/>
            <a:ext cx="1113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14894" t="16391" r="52482" b="10481"/>
          <a:stretch>
            <a:fillRect/>
          </a:stretch>
        </p:blipFill>
        <p:spPr bwMode="auto">
          <a:xfrm>
            <a:off x="6732240" y="1484784"/>
            <a:ext cx="2227282" cy="28083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6804248" y="2132856"/>
            <a:ext cx="2088232" cy="9361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 l="15217" t="14171" r="21739" b="9823"/>
          <a:stretch>
            <a:fillRect/>
          </a:stretch>
        </p:blipFill>
        <p:spPr bwMode="auto">
          <a:xfrm>
            <a:off x="899592" y="3933056"/>
            <a:ext cx="4141070" cy="28083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259632" y="4077072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619672" y="4221088"/>
            <a:ext cx="5040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 l="15574" t="14999" r="54918" b="9654"/>
          <a:stretch>
            <a:fillRect/>
          </a:stretch>
        </p:blipFill>
        <p:spPr bwMode="auto">
          <a:xfrm>
            <a:off x="6228184" y="3933056"/>
            <a:ext cx="1955221" cy="28083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6228184" y="5661248"/>
            <a:ext cx="1944216" cy="3874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6588125" y="355441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9" name="TextBox 8"/>
          <p:cNvSpPr txBox="1"/>
          <p:nvPr/>
        </p:nvSpPr>
        <p:spPr>
          <a:xfrm>
            <a:off x="1331640" y="620688"/>
            <a:ext cx="6301725" cy="690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Освоение основный универсальных понятий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и способов деятельности  (3 </a:t>
            </a:r>
            <a:r>
              <a:rPr lang="ru-RU" altLang="ru-RU" sz="2400" b="1" dirty="0" err="1" smtClean="0">
                <a:solidFill>
                  <a:srgbClr val="002060"/>
                </a:solidFill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.)</a:t>
            </a:r>
            <a:endParaRPr 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88640"/>
            <a:ext cx="496855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5392" t="15343" r="23239" b="13117"/>
          <a:stretch>
            <a:fillRect/>
          </a:stretch>
        </p:blipFill>
        <p:spPr bwMode="auto">
          <a:xfrm>
            <a:off x="323528" y="1268760"/>
            <a:ext cx="4392488" cy="2880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15357" t="35867" r="55696" b="40741"/>
          <a:stretch>
            <a:fillRect/>
          </a:stretch>
        </p:blipFill>
        <p:spPr bwMode="auto">
          <a:xfrm>
            <a:off x="1187624" y="4725144"/>
            <a:ext cx="3009934" cy="13681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l="15251" t="14085" r="55634" b="27288"/>
          <a:stretch>
            <a:fillRect/>
          </a:stretch>
        </p:blipFill>
        <p:spPr bwMode="auto">
          <a:xfrm>
            <a:off x="5796136" y="1412776"/>
            <a:ext cx="2352261" cy="26642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 l="15717" t="16176" r="55331" b="27941"/>
          <a:stretch>
            <a:fillRect/>
          </a:stretch>
        </p:blipFill>
        <p:spPr bwMode="auto">
          <a:xfrm>
            <a:off x="4860032" y="4149080"/>
            <a:ext cx="2376264" cy="257994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6588125" y="355441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9" name="TextBox 8"/>
          <p:cNvSpPr txBox="1"/>
          <p:nvPr/>
        </p:nvSpPr>
        <p:spPr>
          <a:xfrm>
            <a:off x="1331640" y="620688"/>
            <a:ext cx="6301725" cy="690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Освоение основный универсальных понятий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и способов деятельности  (4 </a:t>
            </a:r>
            <a:r>
              <a:rPr lang="ru-RU" altLang="ru-RU" sz="2400" b="1" dirty="0" err="1" smtClean="0">
                <a:solidFill>
                  <a:srgbClr val="002060"/>
                </a:solidFill>
                <a:cs typeface="Arial" pitchFamily="34" charset="0"/>
              </a:rPr>
              <a:t>кл</a:t>
            </a: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.)</a:t>
            </a:r>
            <a:endParaRPr 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88640"/>
            <a:ext cx="496855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Условия успешного выполнения проекта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4272" t="11940" r="21922" b="8955"/>
          <a:stretch>
            <a:fillRect/>
          </a:stretch>
        </p:blipFill>
        <p:spPr bwMode="auto">
          <a:xfrm>
            <a:off x="1259632" y="1268760"/>
            <a:ext cx="3960440" cy="27618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275856" y="1412776"/>
            <a:ext cx="1944216" cy="8640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2348880"/>
            <a:ext cx="1872208" cy="10801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4085" t="12520" r="21831" b="8607"/>
          <a:stretch>
            <a:fillRect/>
          </a:stretch>
        </p:blipFill>
        <p:spPr bwMode="auto">
          <a:xfrm>
            <a:off x="5004048" y="3068960"/>
            <a:ext cx="3960440" cy="274184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364088" y="306896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 l="14394" t="12121" r="22727" b="8418"/>
          <a:stretch>
            <a:fillRect/>
          </a:stretch>
        </p:blipFill>
        <p:spPr bwMode="auto">
          <a:xfrm>
            <a:off x="251520" y="3789040"/>
            <a:ext cx="3989731" cy="283607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755576" y="414908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404664"/>
            <a:ext cx="6842125" cy="792163"/>
          </a:xfrm>
          <a:ln>
            <a:solidFill>
              <a:schemeClr val="bg1">
                <a:lumMod val="75000"/>
              </a:schemeClr>
            </a:solidFill>
          </a:ln>
        </p:spPr>
        <p:txBody>
          <a:bodyPr anchor="b">
            <a:norm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effectLst/>
                <a:cs typeface="Arial" pitchFamily="34" charset="0"/>
              </a:rPr>
              <a:t>Результаты проектной деятельности</a:t>
            </a:r>
            <a:br>
              <a:rPr lang="ru-RU" altLang="ru-RU" sz="2800" b="1" dirty="0" smtClean="0">
                <a:solidFill>
                  <a:srgbClr val="002060"/>
                </a:solidFill>
                <a:effectLst/>
                <a:cs typeface="Arial" pitchFamily="34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effectLst/>
                <a:cs typeface="Arial" pitchFamily="34" charset="0"/>
              </a:rPr>
              <a:t> младших школьников</a:t>
            </a:r>
          </a:p>
        </p:txBody>
      </p:sp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539751" y="1556792"/>
            <a:ext cx="799269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ru-RU" altLang="ru-RU" sz="2400" b="1" dirty="0">
                <a:solidFill>
                  <a:srgbClr val="CC0000"/>
                </a:solidFill>
                <a:latin typeface="Comic Sans MS" pitchFamily="66" charset="0"/>
              </a:rPr>
              <a:t>  </a:t>
            </a:r>
            <a:r>
              <a:rPr lang="ru-RU" altLang="ru-RU" sz="22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Результат проектной деятельности </a:t>
            </a:r>
            <a:r>
              <a:rPr lang="ru-RU" altLang="ru-RU" sz="2200" b="1" dirty="0">
                <a:solidFill>
                  <a:schemeClr val="tx1"/>
                </a:solidFill>
                <a:latin typeface="Times New Roman" pitchFamily="18" charset="0"/>
              </a:rPr>
              <a:t>– </a:t>
            </a:r>
            <a:r>
              <a:rPr lang="ru-RU" altLang="ru-RU" sz="2200" b="1" dirty="0">
                <a:solidFill>
                  <a:srgbClr val="0C0B0A"/>
                </a:solidFill>
                <a:latin typeface="Calibri" pitchFamily="34" charset="0"/>
              </a:rPr>
              <a:t>личностно или общественно значимый </a:t>
            </a:r>
            <a:r>
              <a:rPr lang="ru-RU" altLang="ru-RU" sz="2200" b="1" u="sng" dirty="0">
                <a:solidFill>
                  <a:srgbClr val="0C0B0A"/>
                </a:solidFill>
                <a:latin typeface="Calibri" pitchFamily="34" charset="0"/>
              </a:rPr>
              <a:t>продукт</a:t>
            </a:r>
            <a:r>
              <a:rPr lang="ru-RU" altLang="ru-RU" sz="2200" b="1" dirty="0">
                <a:solidFill>
                  <a:srgbClr val="0C0B0A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1403648" y="2545740"/>
            <a:ext cx="6232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ru-RU" altLang="ru-RU" sz="2800" dirty="0">
                <a:solidFill>
                  <a:schemeClr val="hlink"/>
                </a:solidFill>
                <a:latin typeface="Comic Sans MS" pitchFamily="66" charset="0"/>
              </a:rPr>
              <a:t> </a:t>
            </a:r>
            <a:r>
              <a:rPr lang="ru-RU" altLang="ru-RU" sz="20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altLang="ru-RU" sz="20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и результаты творческих проектов</a:t>
            </a:r>
            <a:r>
              <a:rPr lang="ru-RU" alt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611560" y="2924944"/>
          <a:ext cx="8064896" cy="38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2018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pPr>
              <a:tabLst>
                <a:tab pos="5562600" algn="l"/>
              </a:tabLst>
            </a:pPr>
            <a:r>
              <a:rPr lang="ru-RU" sz="3600" b="1" dirty="0" smtClean="0">
                <a:solidFill>
                  <a:srgbClr val="FF0000"/>
                </a:solidFill>
              </a:rPr>
              <a:t>Подарки( к Рождеству и Пасхе)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SAM_2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4221088"/>
            <a:ext cx="1800200" cy="2400267"/>
          </a:xfrm>
          <a:prstGeom prst="rect">
            <a:avLst/>
          </a:prstGeom>
        </p:spPr>
      </p:pic>
      <p:pic>
        <p:nvPicPr>
          <p:cNvPr id="4" name="Рисунок 3" descr="SAM_3012.JPG"/>
          <p:cNvPicPr>
            <a:picLocks noChangeAspect="1"/>
          </p:cNvPicPr>
          <p:nvPr/>
        </p:nvPicPr>
        <p:blipFill>
          <a:blip r:embed="rId3" cstate="print"/>
          <a:srcRect l="21650" r="12201"/>
          <a:stretch>
            <a:fillRect/>
          </a:stretch>
        </p:blipFill>
        <p:spPr>
          <a:xfrm>
            <a:off x="323528" y="4149080"/>
            <a:ext cx="2177236" cy="2468555"/>
          </a:xfrm>
          <a:prstGeom prst="rect">
            <a:avLst/>
          </a:prstGeom>
        </p:spPr>
      </p:pic>
      <p:pic>
        <p:nvPicPr>
          <p:cNvPr id="5" name="Рисунок 4" descr="SAM_3010.JPG"/>
          <p:cNvPicPr>
            <a:picLocks noChangeAspect="1"/>
          </p:cNvPicPr>
          <p:nvPr/>
        </p:nvPicPr>
        <p:blipFill>
          <a:blip r:embed="rId4" cstate="print"/>
          <a:srcRect l="3538" r="18500" b="20600"/>
          <a:stretch>
            <a:fillRect/>
          </a:stretch>
        </p:blipFill>
        <p:spPr>
          <a:xfrm>
            <a:off x="251520" y="980728"/>
            <a:ext cx="3456384" cy="2640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AM_24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1052736"/>
            <a:ext cx="309409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M_2403.JPG"/>
          <p:cNvPicPr>
            <a:picLocks noChangeAspect="1"/>
          </p:cNvPicPr>
          <p:nvPr/>
        </p:nvPicPr>
        <p:blipFill>
          <a:blip r:embed="rId6" cstate="print"/>
          <a:srcRect l="8001" t="2751"/>
          <a:stretch>
            <a:fillRect/>
          </a:stretch>
        </p:blipFill>
        <p:spPr>
          <a:xfrm>
            <a:off x="4932040" y="4077072"/>
            <a:ext cx="1800200" cy="2537238"/>
          </a:xfrm>
          <a:prstGeom prst="rect">
            <a:avLst/>
          </a:prstGeom>
        </p:spPr>
      </p:pic>
      <p:pic>
        <p:nvPicPr>
          <p:cNvPr id="8" name="Рисунок 7" descr="SAM_3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4077072"/>
            <a:ext cx="1915651" cy="2564903"/>
          </a:xfrm>
          <a:prstGeom prst="rect">
            <a:avLst/>
          </a:prstGeom>
        </p:spPr>
      </p:pic>
      <p:pic>
        <p:nvPicPr>
          <p:cNvPr id="9" name="Рисунок 8" descr="SAM_30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1149244"/>
            <a:ext cx="1656184" cy="2580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Комплексная работа </a:t>
            </a:r>
            <a:r>
              <a:rPr lang="ru-RU" sz="2800" dirty="0" smtClean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газета, праздник, театральная постановка</a:t>
            </a:r>
            <a:r>
              <a:rPr lang="ru-RU" sz="2800" dirty="0" smtClean="0">
                <a:solidFill>
                  <a:srgbClr val="FF0000"/>
                </a:solidFill>
              </a:rPr>
              <a:t>)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SC_0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401" y="1052736"/>
            <a:ext cx="3872431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22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933056"/>
            <a:ext cx="2987824" cy="252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AM_2269.JPG"/>
          <p:cNvPicPr>
            <a:picLocks noChangeAspect="1"/>
          </p:cNvPicPr>
          <p:nvPr/>
        </p:nvPicPr>
        <p:blipFill>
          <a:blip r:embed="rId4" cstate="print"/>
          <a:srcRect l="8263" r="30313"/>
          <a:stretch>
            <a:fillRect/>
          </a:stretch>
        </p:blipFill>
        <p:spPr>
          <a:xfrm>
            <a:off x="251520" y="3685202"/>
            <a:ext cx="2448272" cy="2989385"/>
          </a:xfrm>
          <a:prstGeom prst="rect">
            <a:avLst/>
          </a:prstGeom>
        </p:spPr>
      </p:pic>
      <p:pic>
        <p:nvPicPr>
          <p:cNvPr id="7" name="Рисунок 6" descr="SAM_2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052736"/>
            <a:ext cx="4661637" cy="2808313"/>
          </a:xfrm>
          <a:prstGeom prst="rect">
            <a:avLst/>
          </a:prstGeom>
        </p:spPr>
      </p:pic>
      <p:pic>
        <p:nvPicPr>
          <p:cNvPr id="9" name="Рисунок 8" descr="SAM_2198.JPG"/>
          <p:cNvPicPr>
            <a:picLocks noChangeAspect="1"/>
          </p:cNvPicPr>
          <p:nvPr/>
        </p:nvPicPr>
        <p:blipFill>
          <a:blip r:embed="rId6" cstate="print"/>
          <a:srcRect l="2751" t="7350" r="4326" b="2351"/>
          <a:stretch>
            <a:fillRect/>
          </a:stretch>
        </p:blipFill>
        <p:spPr>
          <a:xfrm>
            <a:off x="2771800" y="4221088"/>
            <a:ext cx="2998274" cy="2185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36904" cy="8640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Проект «Этих дней не смолкнет слава</a:t>
            </a:r>
            <a:r>
              <a:rPr lang="ru-RU" sz="3600" b="1" dirty="0" smtClean="0">
                <a:solidFill>
                  <a:srgbClr val="FF0000"/>
                </a:solidFill>
              </a:rPr>
              <a:t>» (</a:t>
            </a:r>
            <a:r>
              <a:rPr lang="ru-RU" sz="3600" b="1" dirty="0" err="1" smtClean="0">
                <a:solidFill>
                  <a:srgbClr val="FF0000"/>
                </a:solidFill>
              </a:rPr>
              <a:t>газета,буклет</a:t>
            </a:r>
            <a:r>
              <a:rPr lang="ru-RU" sz="3600" b="1" dirty="0" smtClean="0">
                <a:solidFill>
                  <a:srgbClr val="FF0000"/>
                </a:solidFill>
              </a:rPr>
              <a:t>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SAM_3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97079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3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268760"/>
            <a:ext cx="2232247" cy="311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AM_3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581128"/>
            <a:ext cx="3456384" cy="203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AM_30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7286" y="1124744"/>
            <a:ext cx="2846714" cy="533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8640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Проекты : </a:t>
            </a:r>
            <a:r>
              <a:rPr lang="ru-RU" sz="3600" b="1" dirty="0" smtClean="0">
                <a:solidFill>
                  <a:srgbClr val="FF0000"/>
                </a:solidFill>
              </a:rPr>
              <a:t>«Страны мира», «Города России» </a:t>
            </a:r>
            <a:r>
              <a:rPr lang="ru-RU" sz="4000" b="1" dirty="0" smtClean="0">
                <a:solidFill>
                  <a:srgbClr val="FF0000"/>
                </a:solidFill>
              </a:rPr>
              <a:t>(</a:t>
            </a:r>
            <a:r>
              <a:rPr lang="ru-RU" sz="4000" b="1" dirty="0" err="1" smtClean="0">
                <a:solidFill>
                  <a:srgbClr val="FF0000"/>
                </a:solidFill>
              </a:rPr>
              <a:t>газета,буклет</a:t>
            </a:r>
            <a:r>
              <a:rPr lang="ru-RU" sz="4000" b="1" dirty="0" smtClean="0">
                <a:solidFill>
                  <a:srgbClr val="FF0000"/>
                </a:solidFill>
              </a:rPr>
              <a:t>)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SAM_3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340768"/>
            <a:ext cx="4708110" cy="2490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SAM_3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3796"/>
            <a:ext cx="4034828" cy="299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AM_3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933056"/>
            <a:ext cx="2664296" cy="269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AM_3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914" y="4365104"/>
            <a:ext cx="559571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76" name="Group 4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1996247"/>
              </p:ext>
            </p:extLst>
          </p:nvPr>
        </p:nvGraphicFramePr>
        <p:xfrm>
          <a:off x="251520" y="1916832"/>
          <a:ext cx="8736012" cy="3744416"/>
        </p:xfrm>
        <a:graphic>
          <a:graphicData uri="http://schemas.openxmlformats.org/drawingml/2006/table">
            <a:tbl>
              <a:tblPr/>
              <a:tblGrid>
                <a:gridCol w="2808352"/>
                <a:gridCol w="5927660"/>
              </a:tblGrid>
              <a:tr h="7717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Для чего?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(назначение и польза)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90807"/>
                          </a:solidFill>
                          <a:effectLst/>
                          <a:latin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90807"/>
                          </a:solidFill>
                          <a:effectLst/>
                          <a:latin typeface="Times New Roman" pitchFamily="18" charset="0"/>
                        </a:rPr>
                        <a:t>          Это нужно мне или другим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</a:tr>
              <a:tr h="13885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Что делать?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(объект)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Изделие или информация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Какая конструкция  изделия или форма подачи информации.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Какие материалы использовать.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Зарисовки, схемы, эскизы объекта.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Выбор лучшего варианта.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Как делать?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(технология изготовления изделия)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(форма представления информации)</a:t>
                      </a:r>
                    </a:p>
                  </a:txBody>
                  <a:tcPr marL="91441" marR="91441"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Выбор технологической последовательности выполнения.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Возможные конструкторско-технологические проблемы.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Как решить эти проблемы.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Инструменты.</a:t>
                      </a:r>
                    </a:p>
                  </a:txBody>
                  <a:tcPr marL="91441" marR="91441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</a:tr>
            </a:tbl>
          </a:graphicData>
        </a:graphic>
      </p:graphicFrame>
      <p:sp>
        <p:nvSpPr>
          <p:cNvPr id="62480" name="Text Box 26"/>
          <p:cNvSpPr txBox="1">
            <a:spLocks noChangeArrowheads="1"/>
          </p:cNvSpPr>
          <p:nvPr/>
        </p:nvSpPr>
        <p:spPr bwMode="auto">
          <a:xfrm>
            <a:off x="1979712" y="1340768"/>
            <a:ext cx="5068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rgbClr val="800000"/>
                </a:solidFill>
                <a:latin typeface="+mj-lt"/>
              </a:rPr>
              <a:t>1 этап.</a:t>
            </a:r>
            <a:r>
              <a:rPr lang="ru-RU" altLang="ru-RU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ru-RU" altLang="ru-RU" sz="2400" b="1" dirty="0">
                <a:solidFill>
                  <a:srgbClr val="800000"/>
                </a:solidFill>
                <a:latin typeface="+mj-lt"/>
              </a:rPr>
              <a:t>Разработка проекта</a:t>
            </a:r>
          </a:p>
        </p:txBody>
      </p:sp>
      <p:sp>
        <p:nvSpPr>
          <p:cNvPr id="45073" name="Rectangle 40"/>
          <p:cNvSpPr>
            <a:spLocks noGrp="1" noChangeArrowheads="1"/>
          </p:cNvSpPr>
          <p:nvPr>
            <p:ph type="title"/>
          </p:nvPr>
        </p:nvSpPr>
        <p:spPr>
          <a:xfrm>
            <a:off x="146844" y="116632"/>
            <a:ext cx="8926512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Последовательность работы над проектом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7676" y="5733256"/>
            <a:ext cx="7135671" cy="7017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200" b="1" dirty="0">
                <a:latin typeface="+mj-lt"/>
              </a:rPr>
              <a:t>Результат 1 этапа – определение формы представления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200" b="1" dirty="0">
                <a:latin typeface="+mj-lt"/>
              </a:rPr>
              <a:t>результата, документация </a:t>
            </a:r>
          </a:p>
        </p:txBody>
      </p:sp>
    </p:spTree>
    <p:extLst>
      <p:ext uri="{BB962C8B-B14F-4D97-AF65-F5344CB8AC3E}">
        <p14:creationId xmlns="" xmlns:p14="http://schemas.microsoft.com/office/powerpoint/2010/main" val="26080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96" name="Group 4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75199014"/>
              </p:ext>
            </p:extLst>
          </p:nvPr>
        </p:nvGraphicFramePr>
        <p:xfrm>
          <a:off x="179387" y="1772816"/>
          <a:ext cx="8785225" cy="5535613"/>
        </p:xfrm>
        <a:graphic>
          <a:graphicData uri="http://schemas.openxmlformats.org/drawingml/2006/table">
            <a:tbl>
              <a:tblPr/>
              <a:tblGrid>
                <a:gridCol w="2767307"/>
                <a:gridCol w="6017918"/>
              </a:tblGrid>
              <a:tr h="1701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Воплощаем замысел</a:t>
                      </a:r>
                    </a:p>
                  </a:txBody>
                  <a:tcPr marL="91443" marR="91443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DD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Распределение ролей (обязанностей) в коллективном проекте.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Изготовление изделия или подготовка информации.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Дополнения, исправления (в конструкции, форме, технологии)</a:t>
                      </a:r>
                    </a:p>
                  </a:txBody>
                  <a:tcPr marL="91443" marR="91443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DD"/>
                    </a:solidFill>
                  </a:tcPr>
                </a:tc>
              </a:tr>
              <a:tr h="1188709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15" marB="4571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43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Что делали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и как?</a:t>
                      </a:r>
                    </a:p>
                  </a:txBody>
                  <a:tcPr marL="91443" marR="91443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DD"/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Что решили делать и для чего.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Как рождался образ объекта.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Какие проблемы возникали.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Как решались проблемы.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Tx/>
                        <a:buAutoNum type="arabicPeriod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0B0A"/>
                          </a:solidFill>
                          <a:effectLst/>
                          <a:latin typeface="Times New Roman" pitchFamily="18" charset="0"/>
                        </a:rPr>
                        <a:t>Что получилось.</a:t>
                      </a:r>
                    </a:p>
                  </a:txBody>
                  <a:tcPr marL="91443" marR="91443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DD"/>
                    </a:solidFill>
                  </a:tcPr>
                </a:tc>
              </a:tr>
              <a:tr h="103114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3" marR="91443" marT="45715" marB="4571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08" name="Rectangle 31"/>
          <p:cNvSpPr>
            <a:spLocks noChangeArrowheads="1"/>
          </p:cNvSpPr>
          <p:nvPr/>
        </p:nvSpPr>
        <p:spPr bwMode="auto">
          <a:xfrm>
            <a:off x="1475656" y="4129261"/>
            <a:ext cx="670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rgbClr val="800000"/>
                </a:solidFill>
                <a:latin typeface="+mj-lt"/>
              </a:rPr>
              <a:t>3 этап</a:t>
            </a:r>
            <a:r>
              <a:rPr lang="ru-RU" altLang="ru-RU" sz="2800" b="1" dirty="0">
                <a:solidFill>
                  <a:srgbClr val="800000"/>
                </a:solidFill>
                <a:latin typeface="+mj-lt"/>
              </a:rPr>
              <a:t>.</a:t>
            </a:r>
            <a:r>
              <a:rPr lang="ru-RU" altLang="ru-RU" sz="2800" dirty="0">
                <a:solidFill>
                  <a:srgbClr val="800000"/>
                </a:solidFill>
                <a:latin typeface="+mj-lt"/>
              </a:rPr>
              <a:t> </a:t>
            </a:r>
            <a:r>
              <a:rPr lang="ru-RU" altLang="ru-RU" sz="2400" b="1" dirty="0">
                <a:solidFill>
                  <a:srgbClr val="800000"/>
                </a:solidFill>
                <a:latin typeface="+mj-lt"/>
              </a:rPr>
              <a:t>Защита проекта (презентация)</a:t>
            </a:r>
            <a:endParaRPr lang="ru-RU" alt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509" name="Rectangle 32"/>
          <p:cNvSpPr>
            <a:spLocks noChangeArrowheads="1"/>
          </p:cNvSpPr>
          <p:nvPr/>
        </p:nvSpPr>
        <p:spPr bwMode="auto">
          <a:xfrm>
            <a:off x="0" y="3871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3510" name="Text Box 34"/>
          <p:cNvSpPr txBox="1">
            <a:spLocks noChangeArrowheads="1"/>
          </p:cNvSpPr>
          <p:nvPr/>
        </p:nvSpPr>
        <p:spPr bwMode="auto">
          <a:xfrm>
            <a:off x="1691680" y="1196752"/>
            <a:ext cx="5294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 dirty="0">
                <a:solidFill>
                  <a:srgbClr val="800000"/>
                </a:solidFill>
                <a:latin typeface="+mj-lt"/>
              </a:rPr>
              <a:t>2 этап.</a:t>
            </a:r>
            <a:r>
              <a:rPr lang="ru-RU" altLang="ru-RU" sz="2400" dirty="0">
                <a:solidFill>
                  <a:srgbClr val="800000"/>
                </a:solidFill>
                <a:latin typeface="+mj-lt"/>
              </a:rPr>
              <a:t> </a:t>
            </a:r>
            <a:r>
              <a:rPr lang="ru-RU" altLang="ru-RU" sz="2400" b="1" dirty="0">
                <a:solidFill>
                  <a:srgbClr val="800000"/>
                </a:solidFill>
                <a:latin typeface="+mj-lt"/>
              </a:rPr>
              <a:t>Выполнение проекта</a:t>
            </a:r>
          </a:p>
        </p:txBody>
      </p:sp>
      <p:sp>
        <p:nvSpPr>
          <p:cNvPr id="46103" name="Rectangle 39"/>
          <p:cNvSpPr>
            <a:spLocks noGrp="1" noChangeArrowheads="1"/>
          </p:cNvSpPr>
          <p:nvPr>
            <p:ph type="title"/>
          </p:nvPr>
        </p:nvSpPr>
        <p:spPr>
          <a:xfrm>
            <a:off x="107950" y="35565"/>
            <a:ext cx="8928100" cy="87315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Последовательность работы над проектом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027" y="3501008"/>
            <a:ext cx="7650492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200" b="1" dirty="0">
                <a:latin typeface="+mj-lt"/>
              </a:rPr>
              <a:t>Результат 2 этапа </a:t>
            </a:r>
            <a:r>
              <a:rPr lang="ru-RU" sz="2200" b="1" dirty="0" smtClean="0">
                <a:latin typeface="+mj-lt"/>
              </a:rPr>
              <a:t>– продукт (информационно-практический)</a:t>
            </a:r>
            <a:endParaRPr lang="ru-RU" sz="22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6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63272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 ли виды работ можно назвать проектом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569325" cy="4876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Работа по образцу</a:t>
            </a:r>
            <a:r>
              <a:rPr lang="ru-RU" sz="2400" b="1" dirty="0" smtClean="0">
                <a:latin typeface="+mj-lt"/>
              </a:rPr>
              <a:t> — повторение предложенного объекта, задания, образца</a:t>
            </a:r>
            <a:r>
              <a:rPr lang="ru-RU" b="1" dirty="0" smtClean="0">
                <a:latin typeface="+mj-lt"/>
              </a:rPr>
              <a:t>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Творческая работа </a:t>
            </a:r>
            <a:r>
              <a:rPr lang="ru-RU" sz="2400" b="1" dirty="0" smtClean="0">
                <a:latin typeface="+mj-lt"/>
              </a:rPr>
              <a:t>– выполнение предложенного задания с внесением собственных изменений, дополнений; усовершенствование конструкции.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Проект</a:t>
            </a:r>
            <a:r>
              <a:rPr lang="ru-RU" sz="2400" b="1" dirty="0" smtClean="0">
                <a:latin typeface="+mj-lt"/>
              </a:rPr>
              <a:t> — это работы, планы, мероприятия и другие задачи, направленные на </a:t>
            </a:r>
            <a:r>
              <a:rPr lang="ru-RU" sz="2400" b="1" u="sng" dirty="0" smtClean="0">
                <a:latin typeface="+mj-lt"/>
              </a:rPr>
              <a:t>создание нового продукта</a:t>
            </a:r>
            <a:r>
              <a:rPr lang="ru-RU" sz="2400" b="1" dirty="0" smtClean="0">
                <a:latin typeface="+mj-lt"/>
              </a:rPr>
              <a:t> (устройства, изделия, работы, услуги). </a:t>
            </a:r>
          </a:p>
          <a:p>
            <a:endParaRPr lang="ru-RU" sz="2400" b="1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Выполнение проекта составляет</a:t>
            </a:r>
            <a:r>
              <a:rPr lang="ru-RU" sz="2400" b="1" u="sng" dirty="0" smtClean="0">
                <a:latin typeface="+mj-lt"/>
              </a:rPr>
              <a:t> </a:t>
            </a:r>
            <a:r>
              <a:rPr lang="ru-RU" sz="2400" b="1" i="1" u="sng" dirty="0" smtClean="0">
                <a:latin typeface="+mj-lt"/>
              </a:rPr>
              <a:t>проектную деятельность</a:t>
            </a:r>
            <a:endParaRPr lang="ru-RU" sz="2400" b="1" u="sng" dirty="0" smtClean="0">
              <a:latin typeface="+mj-lt"/>
            </a:endParaRPr>
          </a:p>
          <a:p>
            <a:pPr>
              <a:buNone/>
            </a:pPr>
            <a:r>
              <a:rPr lang="ru-RU" sz="24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5600" t="10940" r="22530" b="11715"/>
          <a:stretch>
            <a:fillRect/>
          </a:stretch>
        </p:blipFill>
        <p:spPr bwMode="auto">
          <a:xfrm>
            <a:off x="2051720" y="548680"/>
            <a:ext cx="4536504" cy="619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051720" y="1340768"/>
            <a:ext cx="4536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123728" y="5445224"/>
            <a:ext cx="4536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123728" y="4221088"/>
            <a:ext cx="4536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764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Схема проектного задания (по технологии)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4102" t="4677" r="2350" b="6976"/>
          <a:stretch>
            <a:fillRect/>
          </a:stretch>
        </p:blipFill>
        <p:spPr bwMode="auto">
          <a:xfrm>
            <a:off x="143793" y="1340767"/>
            <a:ext cx="2652927" cy="252028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5652120" y="3068960"/>
            <a:ext cx="1152128" cy="100811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Тема проекта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17640" y="1422503"/>
            <a:ext cx="1202432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Рисунок, эскиз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 rot="4810823">
            <a:off x="5372790" y="2275699"/>
            <a:ext cx="1305388" cy="3795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2.Конструкция 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92080" y="934167"/>
            <a:ext cx="1202432" cy="379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Неподвижное соединение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19453" y="1510231"/>
            <a:ext cx="1202432" cy="379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Рисунки, эскизы вариантов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 rot="2983753">
            <a:off x="4720760" y="2570917"/>
            <a:ext cx="1305388" cy="3795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1</a:t>
            </a:r>
            <a:r>
              <a:rPr lang="ru-RU" sz="1200" b="1" dirty="0" smtClean="0">
                <a:solidFill>
                  <a:schemeClr val="tx1"/>
                </a:solidFill>
              </a:rPr>
              <a:t>. Образ изделия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9094726">
            <a:off x="6561895" y="2701053"/>
            <a:ext cx="1202432" cy="3795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3.Материалы </a:t>
            </a:r>
            <a:endParaRPr lang="ru-RU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 rot="21445909">
            <a:off x="7244348" y="1674192"/>
            <a:ext cx="898729" cy="379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Цветная бумага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445909">
            <a:off x="7604389" y="2106239"/>
            <a:ext cx="898729" cy="379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Тонкий картон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 rot="21445909">
            <a:off x="7676395" y="2656857"/>
            <a:ext cx="898729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ситец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 rot="21445909">
            <a:off x="6595139" y="2149926"/>
            <a:ext cx="769185" cy="3259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ПВА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04248" y="3645024"/>
            <a:ext cx="1368151" cy="3795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4.Технология изготовления</a:t>
            </a:r>
            <a:endParaRPr lang="ru-RU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60232" y="4129576"/>
            <a:ext cx="1512168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1. Разметка по шаблону и линейке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4208" y="4705640"/>
            <a:ext cx="1512168" cy="379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2. Вырезание ножницами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88224" y="5353712"/>
            <a:ext cx="1512168" cy="379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3. Склеивание деталей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00392" y="4221088"/>
            <a:ext cx="899592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Шаблон по рис.в журнале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172400" y="3886495"/>
            <a:ext cx="792088" cy="288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Чертежи 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00392" y="5255279"/>
            <a:ext cx="852623" cy="333961"/>
          </a:xfrm>
          <a:prstGeom prst="roundRect">
            <a:avLst>
              <a:gd name="adj" fmla="val 176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Точечное, 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72200" y="6165304"/>
            <a:ext cx="1512168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4. Отделка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 rot="303593">
            <a:off x="7246775" y="3115520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тесьма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895946" y="6231314"/>
            <a:ext cx="1068430" cy="294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тесьма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 rot="21299608">
            <a:off x="4298040" y="3425267"/>
            <a:ext cx="1305388" cy="37954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6.Инструменты </a:t>
            </a:r>
            <a:endParaRPr lang="ru-RU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 rot="310792">
            <a:off x="3574564" y="3116609"/>
            <a:ext cx="1068430" cy="284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карандаш</a:t>
            </a:r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203848" y="3429000"/>
            <a:ext cx="1068430" cy="284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кисточка</a:t>
            </a:r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 rot="21265622">
            <a:off x="3275856" y="3814487"/>
            <a:ext cx="1068430" cy="284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ножницы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 rot="19546870">
            <a:off x="2740688" y="4599807"/>
            <a:ext cx="3256393" cy="379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5. Конструкторские и технологические проблемы </a:t>
            </a:r>
            <a:endParaRPr lang="ru-RU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 rot="21265622">
            <a:off x="2423065" y="4920366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 rot="17497290">
            <a:off x="4943087" y="5833828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библиотека</a:t>
            </a:r>
            <a:endParaRPr lang="ru-RU" sz="1200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 rot="21265622">
            <a:off x="3071138" y="4441758"/>
            <a:ext cx="1068430" cy="284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 rot="21265622">
            <a:off x="1919009" y="5352414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 rot="17716518">
            <a:off x="4367024" y="5949369"/>
            <a:ext cx="1068430" cy="284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Интернет</a:t>
            </a:r>
            <a:endParaRPr lang="ru-RU" sz="1200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 rot="17600549">
            <a:off x="5171369" y="4541083"/>
            <a:ext cx="1417189" cy="379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4.1.Информация </a:t>
            </a:r>
            <a:endParaRPr lang="ru-RU" b="1" dirty="0"/>
          </a:p>
        </p:txBody>
      </p:sp>
      <p:cxnSp>
        <p:nvCxnSpPr>
          <p:cNvPr id="44" name="Прямая со стрелкой 43"/>
          <p:cNvCxnSpPr>
            <a:stCxn id="22" idx="2"/>
          </p:cNvCxnSpPr>
          <p:nvPr/>
        </p:nvCxnSpPr>
        <p:spPr>
          <a:xfrm flipH="1">
            <a:off x="7308304" y="4509120"/>
            <a:ext cx="108012" cy="196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7236296" y="5104688"/>
            <a:ext cx="108012" cy="196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7092280" y="5733256"/>
            <a:ext cx="25202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 rot="19101816">
            <a:off x="4211127" y="5227040"/>
            <a:ext cx="1325758" cy="284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Энциклопедия …</a:t>
            </a:r>
            <a:endParaRPr lang="ru-RU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779912" y="1916832"/>
            <a:ext cx="1202432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Рисунки, эскизы вариантов</a:t>
            </a:r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100392" y="5542679"/>
            <a:ext cx="1043608" cy="333961"/>
          </a:xfrm>
          <a:prstGeom prst="roundRect">
            <a:avLst>
              <a:gd name="adj" fmla="val 176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За всю поверхность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764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Схема проектного задания (по технологии)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4102" t="4677" r="2350" b="6976"/>
          <a:stretch>
            <a:fillRect/>
          </a:stretch>
        </p:blipFill>
        <p:spPr bwMode="auto">
          <a:xfrm>
            <a:off x="143793" y="1340767"/>
            <a:ext cx="2652927" cy="252028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5652120" y="3068960"/>
            <a:ext cx="1152128" cy="100811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80000"/>
              </a:lnSpc>
            </a:pPr>
            <a:r>
              <a:rPr lang="ru-RU" sz="1400" b="1" dirty="0" smtClean="0">
                <a:solidFill>
                  <a:schemeClr val="tx1"/>
                </a:solidFill>
              </a:rPr>
              <a:t>Тема проекта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17640" y="1422503"/>
            <a:ext cx="1202432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Рисунок, эскиз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 rot="4810823">
            <a:off x="5372790" y="2275699"/>
            <a:ext cx="1305388" cy="3795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2.Конструкция 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92080" y="980728"/>
            <a:ext cx="1202432" cy="379544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Неподвижное соединение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19453" y="1556792"/>
            <a:ext cx="1202432" cy="379544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Рисунки, эскизы вариантов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 rot="2983753">
            <a:off x="4720760" y="2570917"/>
            <a:ext cx="1305388" cy="3795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1</a:t>
            </a:r>
            <a:r>
              <a:rPr lang="ru-RU" sz="1200" b="1" dirty="0" smtClean="0">
                <a:solidFill>
                  <a:schemeClr val="tx1"/>
                </a:solidFill>
              </a:rPr>
              <a:t>. Образ изделия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rot="19094726">
            <a:off x="6561895" y="2701053"/>
            <a:ext cx="1202432" cy="3795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3.Материалы </a:t>
            </a:r>
            <a:endParaRPr lang="ru-RU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 rot="21445909">
            <a:off x="7244348" y="1720753"/>
            <a:ext cx="898729" cy="379544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Цветная бумага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445909">
            <a:off x="7604389" y="2152800"/>
            <a:ext cx="898729" cy="379544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Тонкий картон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 rot="21445909">
            <a:off x="7676395" y="2656857"/>
            <a:ext cx="898729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ситец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 rot="21445909">
            <a:off x="8179316" y="1717877"/>
            <a:ext cx="769185" cy="325901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ПВА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04248" y="3645024"/>
            <a:ext cx="1368151" cy="3795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4.Технология изготовления</a:t>
            </a:r>
            <a:endParaRPr lang="ru-RU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60232" y="4077072"/>
            <a:ext cx="1512168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1. Разметка по шаблону и линейке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4208" y="4653136"/>
            <a:ext cx="1512168" cy="379544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2. Вырезание ножницами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88224" y="5301208"/>
            <a:ext cx="1512168" cy="379544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3. Склеивание деталей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00392" y="4221088"/>
            <a:ext cx="899592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Шаблон по рис.в журнале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172400" y="3933056"/>
            <a:ext cx="792088" cy="288032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Чертежи 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00392" y="5255279"/>
            <a:ext cx="852623" cy="333961"/>
          </a:xfrm>
          <a:prstGeom prst="roundRect">
            <a:avLst>
              <a:gd name="adj" fmla="val 176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Точечное, 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72200" y="6165304"/>
            <a:ext cx="1512168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4. Отделка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 rot="303593">
            <a:off x="7246775" y="3115520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тесьма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895946" y="6231314"/>
            <a:ext cx="1068430" cy="294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тесьма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 rot="21299608">
            <a:off x="4298040" y="3425267"/>
            <a:ext cx="1305388" cy="37954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6.Инструменты </a:t>
            </a:r>
            <a:endParaRPr lang="ru-RU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 rot="310792">
            <a:off x="3574564" y="3116609"/>
            <a:ext cx="1068430" cy="284827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карандаш</a:t>
            </a:r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203848" y="3475561"/>
            <a:ext cx="1068430" cy="284827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кисточка</a:t>
            </a:r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 rot="21265622">
            <a:off x="3275856" y="3861048"/>
            <a:ext cx="1068430" cy="284827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ножницы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 rot="19546870">
            <a:off x="2740688" y="4599807"/>
            <a:ext cx="3256393" cy="3795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5. Конструкторские и технологические проблемы </a:t>
            </a:r>
            <a:endParaRPr lang="ru-RU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 rot="21265622">
            <a:off x="2423065" y="4920366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 rot="17497290">
            <a:off x="4943087" y="5833828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библиотека</a:t>
            </a:r>
            <a:endParaRPr lang="ru-RU" sz="1200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 rot="21265622">
            <a:off x="3071138" y="4488319"/>
            <a:ext cx="1068430" cy="284827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 rot="21265622">
            <a:off x="1919009" y="5352414"/>
            <a:ext cx="1068430" cy="2848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 rot="17716518">
            <a:off x="4367024" y="5995930"/>
            <a:ext cx="1068430" cy="284827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Интернет</a:t>
            </a:r>
            <a:endParaRPr lang="ru-RU" sz="1200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 rot="17600549">
            <a:off x="5171369" y="4541083"/>
            <a:ext cx="1417189" cy="379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4.1.Информация </a:t>
            </a:r>
            <a:endParaRPr lang="ru-RU" b="1" dirty="0"/>
          </a:p>
        </p:txBody>
      </p:sp>
      <p:cxnSp>
        <p:nvCxnSpPr>
          <p:cNvPr id="44" name="Прямая со стрелкой 43"/>
          <p:cNvCxnSpPr>
            <a:stCxn id="22" idx="2"/>
          </p:cNvCxnSpPr>
          <p:nvPr/>
        </p:nvCxnSpPr>
        <p:spPr>
          <a:xfrm flipH="1">
            <a:off x="7308304" y="4456616"/>
            <a:ext cx="108012" cy="196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7236296" y="5104688"/>
            <a:ext cx="108012" cy="196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7092280" y="5733256"/>
            <a:ext cx="25202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 rot="19101816">
            <a:off x="4211127" y="5273601"/>
            <a:ext cx="1325758" cy="284827"/>
          </a:xfrm>
          <a:prstGeom prst="roundRect">
            <a:avLst/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Энциклопедия …</a:t>
            </a:r>
            <a:endParaRPr lang="ru-RU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779912" y="1916832"/>
            <a:ext cx="1202432" cy="37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Рисунки, эскизы вариантов</a:t>
            </a:r>
            <a:endParaRPr lang="ru-RU" dirty="0"/>
          </a:p>
        </p:txBody>
      </p:sp>
      <p:sp>
        <p:nvSpPr>
          <p:cNvPr id="47" name="Круговая стрелка 46"/>
          <p:cNvSpPr/>
          <p:nvPr/>
        </p:nvSpPr>
        <p:spPr>
          <a:xfrm rot="20440593">
            <a:off x="4207825" y="1172468"/>
            <a:ext cx="1154892" cy="36004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Круговая стрелка 47"/>
          <p:cNvSpPr/>
          <p:nvPr/>
        </p:nvSpPr>
        <p:spPr>
          <a:xfrm rot="1235362">
            <a:off x="6458537" y="1238873"/>
            <a:ext cx="1533518" cy="360040"/>
          </a:xfrm>
          <a:prstGeom prst="circularArrow">
            <a:avLst>
              <a:gd name="adj1" fmla="val 12500"/>
              <a:gd name="adj2" fmla="val 1182880"/>
              <a:gd name="adj3" fmla="val 20457681"/>
              <a:gd name="adj4" fmla="val 108000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100392" y="5589240"/>
            <a:ext cx="1043608" cy="333961"/>
          </a:xfrm>
          <a:prstGeom prst="roundRect">
            <a:avLst>
              <a:gd name="adj" fmla="val 17699"/>
            </a:avLst>
          </a:prstGeom>
          <a:solidFill>
            <a:srgbClr val="E1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7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За всю поверхность </a:t>
            </a:r>
            <a:endParaRPr lang="ru-RU" dirty="0"/>
          </a:p>
        </p:txBody>
      </p:sp>
      <p:sp>
        <p:nvSpPr>
          <p:cNvPr id="50" name="Круговая стрелка 49"/>
          <p:cNvSpPr/>
          <p:nvPr/>
        </p:nvSpPr>
        <p:spPr>
          <a:xfrm rot="4888509">
            <a:off x="7701592" y="2901195"/>
            <a:ext cx="1861683" cy="360040"/>
          </a:xfrm>
          <a:prstGeom prst="circularArrow">
            <a:avLst>
              <a:gd name="adj1" fmla="val 12500"/>
              <a:gd name="adj2" fmla="val 1055647"/>
              <a:gd name="adj3" fmla="val 20457681"/>
              <a:gd name="adj4" fmla="val 108000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Деление класса на рабочие проектные группы</a:t>
            </a:r>
            <a:endParaRPr lang="ru-RU" sz="2600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628800"/>
            <a:ext cx="151216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Спонтанно, произвольно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573016"/>
            <a:ext cx="151216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b="1" dirty="0" smtClean="0"/>
              <a:t>По способностям </a:t>
            </a:r>
            <a:endParaRPr lang="ru-RU" sz="1600" dirty="0" smtClean="0"/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752" y="1628800"/>
            <a:ext cx="302433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0"/>
            <a:endParaRPr lang="ru-RU" sz="1600" b="1" dirty="0" smtClean="0">
              <a:solidFill>
                <a:schemeClr val="tx1"/>
              </a:solidFill>
            </a:endParaRPr>
          </a:p>
          <a:p>
            <a:pPr marL="3175" indent="176213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 по рядом стоящим партам;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79388" indent="-176213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 по желанию учащихся;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по произвольному выбору учителя.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39752" y="3573016"/>
            <a:ext cx="302433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>
              <a:buFont typeface="Arial" pitchFamily="34" charset="0"/>
              <a:buChar char="•"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группа «сильных» учеников;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группа «слабых» учеников;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группы «средних» учеников</a:t>
            </a:r>
            <a:r>
              <a:rPr lang="ru-RU" sz="1400" b="1" dirty="0" smtClean="0">
                <a:solidFill>
                  <a:schemeClr val="tx1"/>
                </a:solidFill>
              </a:rPr>
              <a:t>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300192" y="1268760"/>
            <a:ext cx="2448272" cy="2088232"/>
          </a:xfrm>
          <a:prstGeom prst="wedgeRoundRectCallout">
            <a:avLst>
              <a:gd name="adj1" fmla="val -88339"/>
              <a:gd name="adj2" fmla="val -6511"/>
              <a:gd name="adj3" fmla="val 16667"/>
            </a:avLst>
          </a:prstGeom>
          <a:solidFill>
            <a:srgbClr val="FF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1400" b="1" u="sng" dirty="0" smtClean="0">
                <a:solidFill>
                  <a:srgbClr val="C00000"/>
                </a:solidFill>
              </a:rPr>
              <a:t>Проблемы: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неравнозначное участие учеников в группе (сильный работает, остальные смотрят);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трудность оценки работы каждого участника проекта;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приобретает ли каждый ученик опыт проектной деятельности?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/>
              <a:t> </a:t>
            </a:r>
          </a:p>
          <a:p>
            <a:pPr algn="ctr"/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300192" y="3717032"/>
            <a:ext cx="2448272" cy="1368152"/>
          </a:xfrm>
          <a:prstGeom prst="wedgeRoundRectCallout">
            <a:avLst>
              <a:gd name="adj1" fmla="val -88339"/>
              <a:gd name="adj2" fmla="val 1287"/>
              <a:gd name="adj3" fmla="val 16667"/>
            </a:avLst>
          </a:prstGeom>
          <a:solidFill>
            <a:srgbClr val="FF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1400" b="1" u="sng" dirty="0" smtClean="0">
                <a:solidFill>
                  <a:srgbClr val="C00000"/>
                </a:solidFill>
              </a:rPr>
              <a:t>Проблемы: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подготовка дифференцированных заданий;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соперничество групп (личностное).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/>
              <a:t> </a:t>
            </a:r>
          </a:p>
          <a:p>
            <a:pPr algn="ctr"/>
            <a:endParaRPr lang="ru-RU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123728" y="5085184"/>
            <a:ext cx="3600400" cy="1512168"/>
          </a:xfrm>
          <a:prstGeom prst="wedgeRoundRectCallout">
            <a:avLst>
              <a:gd name="adj1" fmla="val -2441"/>
              <a:gd name="adj2" fmla="val -79260"/>
              <a:gd name="adj3" fmla="val 16667"/>
            </a:avLst>
          </a:prstGeom>
          <a:solidFill>
            <a:srgbClr val="FF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1400" b="1" u="sng" dirty="0" smtClean="0">
                <a:solidFill>
                  <a:srgbClr val="C00000"/>
                </a:solidFill>
              </a:rPr>
              <a:t>Достоинства: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 равнозначное участие учеников в группе;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 оценка реальной работы каждого участника проекта;</a:t>
            </a:r>
          </a:p>
          <a:p>
            <a:pPr>
              <a:buFont typeface="Wingdings" pitchFamily="2" charset="2"/>
              <a:buChar char="Ø"/>
            </a:pPr>
            <a:r>
              <a:rPr lang="ru-RU" sz="1300" b="1" dirty="0" smtClean="0">
                <a:solidFill>
                  <a:srgbClr val="C00000"/>
                </a:solidFill>
              </a:rPr>
              <a:t> приобретение каждым учеником опыта проектной деятельности.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/>
              <a:t> </a:t>
            </a:r>
          </a:p>
          <a:p>
            <a:pPr algn="ctr"/>
            <a:endParaRPr lang="ru-RU" dirty="0"/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1835696" y="1988840"/>
            <a:ext cx="504056" cy="412624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1835696" y="3933056"/>
            <a:ext cx="504056" cy="412624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11111" t="11725" r="20271" b="7677"/>
          <a:stretch>
            <a:fillRect/>
          </a:stretch>
        </p:blipFill>
        <p:spPr bwMode="auto">
          <a:xfrm>
            <a:off x="0" y="701367"/>
            <a:ext cx="9144000" cy="604267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67544" y="188640"/>
            <a:ext cx="8212985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ru-RU" altLang="ru-RU" sz="2400" b="1" dirty="0">
                <a:solidFill>
                  <a:srgbClr val="000099"/>
                </a:solidFill>
              </a:rPr>
              <a:t>1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класс – коллективная творческая работа (</a:t>
            </a:r>
            <a:r>
              <a:rPr lang="ru-RU" altLang="ru-RU" sz="2400" b="1" dirty="0" err="1" smtClean="0">
                <a:solidFill>
                  <a:srgbClr val="000099"/>
                </a:solidFill>
              </a:rPr>
              <a:t>предпроектная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)</a:t>
            </a:r>
            <a:endParaRPr lang="ru-RU" alt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3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9013945" cy="477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Творческая коллективная работа «Аквариум» (</a:t>
            </a:r>
            <a:r>
              <a:rPr lang="ru-RU" sz="4000" b="1" dirty="0" err="1" smtClean="0">
                <a:solidFill>
                  <a:srgbClr val="FF0000"/>
                </a:solidFill>
              </a:rPr>
              <a:t>предпроектная,макет</a:t>
            </a:r>
            <a:r>
              <a:rPr lang="ru-RU" sz="4000" b="1" dirty="0" smtClean="0">
                <a:solidFill>
                  <a:srgbClr val="FF0000"/>
                </a:solidFill>
              </a:rPr>
              <a:t>)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81" y="1120138"/>
            <a:ext cx="8066264" cy="536051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08081" y="424711"/>
            <a:ext cx="8145659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ru-RU" altLang="ru-RU" sz="2400" b="1" dirty="0" smtClean="0">
                <a:solidFill>
                  <a:srgbClr val="000099"/>
                </a:solidFill>
              </a:rPr>
              <a:t>2 класс – коллективная творческая работа (</a:t>
            </a:r>
            <a:r>
              <a:rPr lang="ru-RU" altLang="ru-RU" sz="2400" b="1" dirty="0" err="1" smtClean="0">
                <a:solidFill>
                  <a:srgbClr val="000099"/>
                </a:solidFill>
              </a:rPr>
              <a:t>предпроектная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)</a:t>
            </a:r>
            <a:endParaRPr lang="ru-RU" alt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0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800067" cy="5022775"/>
          </a:xfrm>
          <a:prstGeom prst="rect">
            <a:avLst/>
          </a:prstGeom>
        </p:spPr>
      </p:pic>
      <p:pic>
        <p:nvPicPr>
          <p:cNvPr id="3" name="Рисунок 2" descr="SAM_0505.JPG"/>
          <p:cNvPicPr>
            <a:picLocks noChangeAspect="1"/>
          </p:cNvPicPr>
          <p:nvPr/>
        </p:nvPicPr>
        <p:blipFill>
          <a:blip r:embed="rId3" cstate="print"/>
          <a:srcRect l="9401" t="4851" r="8001"/>
          <a:stretch>
            <a:fillRect/>
          </a:stretch>
        </p:blipFill>
        <p:spPr>
          <a:xfrm>
            <a:off x="6084168" y="1988840"/>
            <a:ext cx="285982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56" y="1178131"/>
            <a:ext cx="8066264" cy="5343081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2915816" y="332656"/>
            <a:ext cx="3815308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r>
              <a:rPr lang="ru-RU" altLang="ru-RU" sz="2400" b="1" dirty="0">
                <a:solidFill>
                  <a:srgbClr val="000099"/>
                </a:solidFill>
              </a:rPr>
              <a:t>3 класс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– групповой проект</a:t>
            </a:r>
            <a:endParaRPr lang="ru-RU" alt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3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8993464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2400" cy="955576"/>
          </a:xfrm>
        </p:spPr>
        <p:txBody>
          <a:bodyPr>
            <a:normAutofit/>
          </a:bodyPr>
          <a:lstStyle/>
          <a:p>
            <a:pPr algn="ctr"/>
            <a:r>
              <a:rPr lang="ru-RU" alt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Отличительные характеристики проекта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250825" y="1981200"/>
            <a:ext cx="8569325" cy="4114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Временное ограничение </a:t>
            </a:r>
            <a:r>
              <a:rPr lang="ru-RU" altLang="ru-RU" sz="2000" b="1" dirty="0" smtClean="0">
                <a:latin typeface="+mj-lt"/>
              </a:rPr>
              <a:t>— любой проект имеет четкие сроки, </a:t>
            </a:r>
            <a:r>
              <a:rPr lang="ru-RU" altLang="ru-RU" sz="2000" b="1" dirty="0" err="1" smtClean="0">
                <a:latin typeface="+mj-lt"/>
              </a:rPr>
              <a:t>временны́е</a:t>
            </a:r>
            <a:r>
              <a:rPr lang="ru-RU" altLang="ru-RU" sz="2000" b="1" dirty="0" smtClean="0">
                <a:latin typeface="+mj-lt"/>
              </a:rPr>
              <a:t> рамки (это не относится к его результатам). В случае, если таких рамок не имеется, деятельность называется операцией и может длиться сколь угодно долго.</a:t>
            </a:r>
          </a:p>
          <a:p>
            <a:pPr>
              <a:spcAft>
                <a:spcPts val="1200"/>
              </a:spcAft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Уникальные продукты</a:t>
            </a:r>
            <a:r>
              <a:rPr lang="ru-RU" altLang="ru-RU" sz="2000" b="1" dirty="0" smtClean="0">
                <a:latin typeface="+mj-lt"/>
              </a:rPr>
              <a:t>, услуги, результаты. Проект должен порождать значимые уникальные результаты, продукты; в противном случае - это текущая работа.</a:t>
            </a:r>
            <a:endParaRPr lang="ru-RU" altLang="ru-RU" sz="2000" b="1" dirty="0" smtClean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ru-RU" altLang="ru-RU" sz="2000" b="1" dirty="0" smtClean="0">
                <a:solidFill>
                  <a:srgbClr val="C00000"/>
                </a:solidFill>
                <a:latin typeface="+mj-lt"/>
              </a:rPr>
              <a:t>Последовательная разработка</a:t>
            </a:r>
            <a:r>
              <a:rPr lang="ru-RU" altLang="ru-RU" sz="2000" b="1" dirty="0" smtClean="0">
                <a:latin typeface="+mj-lt"/>
              </a:rPr>
              <a:t> — любой проект развивается во времени, проходя через определенные </a:t>
            </a:r>
            <a:r>
              <a:rPr lang="ru-RU" altLang="ru-RU" sz="2000" b="1" u="sng" dirty="0" smtClean="0">
                <a:solidFill>
                  <a:srgbClr val="0070C0"/>
                </a:solidFill>
                <a:latin typeface="+mj-lt"/>
              </a:rPr>
              <a:t>этапы</a:t>
            </a:r>
            <a:r>
              <a:rPr lang="ru-RU" altLang="ru-RU" sz="2000" b="1" dirty="0" smtClean="0">
                <a:latin typeface="+mj-lt"/>
              </a:rPr>
              <a:t>.</a:t>
            </a:r>
            <a:endParaRPr lang="ru-RU" altLang="ru-RU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t="2834"/>
          <a:stretch>
            <a:fillRect/>
          </a:stretch>
        </p:blipFill>
        <p:spPr bwMode="auto">
          <a:xfrm>
            <a:off x="571555" y="1143127"/>
            <a:ext cx="8002790" cy="533107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1187624" y="260648"/>
            <a:ext cx="7128792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lang="ru-RU" altLang="ru-RU" sz="2400" b="1" dirty="0" smtClean="0">
                <a:solidFill>
                  <a:srgbClr val="000099"/>
                </a:solidFill>
              </a:rPr>
              <a:t>                      4 </a:t>
            </a:r>
            <a:r>
              <a:rPr lang="ru-RU" altLang="ru-RU" sz="2400" b="1" dirty="0">
                <a:solidFill>
                  <a:srgbClr val="000099"/>
                </a:solidFill>
              </a:rPr>
              <a:t>класс </a:t>
            </a:r>
            <a:r>
              <a:rPr lang="ru-RU" altLang="ru-RU" sz="2400" b="1" dirty="0" smtClean="0">
                <a:solidFill>
                  <a:srgbClr val="000099"/>
                </a:solidFill>
              </a:rPr>
              <a:t>– групповой проект</a:t>
            </a:r>
            <a:endParaRPr lang="ru-RU" alt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662.JPG"/>
          <p:cNvPicPr>
            <a:picLocks noChangeAspect="1"/>
          </p:cNvPicPr>
          <p:nvPr/>
        </p:nvPicPr>
        <p:blipFill>
          <a:blip r:embed="rId2" cstate="print"/>
          <a:srcRect t="6951" b="14300"/>
          <a:stretch>
            <a:fillRect/>
          </a:stretch>
        </p:blipFill>
        <p:spPr>
          <a:xfrm>
            <a:off x="251520" y="260648"/>
            <a:ext cx="4392488" cy="2594277"/>
          </a:xfrm>
          <a:prstGeom prst="rect">
            <a:avLst/>
          </a:prstGeom>
        </p:spPr>
      </p:pic>
      <p:pic>
        <p:nvPicPr>
          <p:cNvPr id="3" name="Рисунок 2" descr="SAM_2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284984"/>
            <a:ext cx="2463738" cy="3284984"/>
          </a:xfrm>
          <a:prstGeom prst="rect">
            <a:avLst/>
          </a:prstGeom>
        </p:spPr>
      </p:pic>
      <p:pic>
        <p:nvPicPr>
          <p:cNvPr id="4" name="Рисунок 3" descr="SAM_2667.JPG"/>
          <p:cNvPicPr>
            <a:picLocks noChangeAspect="1"/>
          </p:cNvPicPr>
          <p:nvPr/>
        </p:nvPicPr>
        <p:blipFill>
          <a:blip r:embed="rId4" cstate="print"/>
          <a:srcRect l="13600" t="3801" r="10801"/>
          <a:stretch>
            <a:fillRect/>
          </a:stretch>
        </p:blipFill>
        <p:spPr>
          <a:xfrm>
            <a:off x="2699792" y="3284984"/>
            <a:ext cx="1944216" cy="3298676"/>
          </a:xfrm>
          <a:prstGeom prst="rect">
            <a:avLst/>
          </a:prstGeom>
        </p:spPr>
      </p:pic>
      <p:pic>
        <p:nvPicPr>
          <p:cNvPr id="5" name="Рисунок 4" descr="SAM_2664.JPG"/>
          <p:cNvPicPr>
            <a:picLocks noChangeAspect="1"/>
          </p:cNvPicPr>
          <p:nvPr/>
        </p:nvPicPr>
        <p:blipFill>
          <a:blip r:embed="rId5" cstate="print"/>
          <a:srcRect l="32882" t="20855" r="36733" b="12504"/>
          <a:stretch>
            <a:fillRect/>
          </a:stretch>
        </p:blipFill>
        <p:spPr>
          <a:xfrm>
            <a:off x="4788024" y="3310554"/>
            <a:ext cx="2016224" cy="3316516"/>
          </a:xfrm>
          <a:prstGeom prst="rect">
            <a:avLst/>
          </a:prstGeom>
        </p:spPr>
      </p:pic>
      <p:pic>
        <p:nvPicPr>
          <p:cNvPr id="6" name="Рисунок 5" descr="SAM_2663.JPG"/>
          <p:cNvPicPr>
            <a:picLocks noChangeAspect="1"/>
          </p:cNvPicPr>
          <p:nvPr/>
        </p:nvPicPr>
        <p:blipFill>
          <a:blip r:embed="rId6" cstate="print"/>
          <a:srcRect l="4326" t="9051" r="5113" b="6951"/>
          <a:stretch>
            <a:fillRect/>
          </a:stretch>
        </p:blipFill>
        <p:spPr>
          <a:xfrm>
            <a:off x="4932040" y="304479"/>
            <a:ext cx="3744416" cy="2604811"/>
          </a:xfrm>
          <a:prstGeom prst="rect">
            <a:avLst/>
          </a:prstGeom>
        </p:spPr>
      </p:pic>
      <p:pic>
        <p:nvPicPr>
          <p:cNvPr id="7" name="Рисунок 6" descr="SAM_30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3304095"/>
            <a:ext cx="1882783" cy="326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539750" y="50801"/>
            <a:ext cx="8228013" cy="107394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Оценка выполнения проекта</a:t>
            </a:r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>
          <a:xfrm>
            <a:off x="539751" y="1484313"/>
            <a:ext cx="8064697" cy="446496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ru-RU" altLang="ru-RU" sz="2400" dirty="0" smtClean="0"/>
              <a:t> </a:t>
            </a:r>
            <a:r>
              <a:rPr lang="ru-RU" altLang="ru-RU" sz="2200" b="1" u="sng" dirty="0" smtClean="0">
                <a:latin typeface="+mj-lt"/>
              </a:rPr>
              <a:t>Соответствие</a:t>
            </a:r>
            <a:r>
              <a:rPr lang="ru-RU" altLang="ru-RU" sz="2200" b="1" dirty="0" smtClean="0">
                <a:latin typeface="+mj-lt"/>
              </a:rPr>
              <a:t> результата заданной (выбранной) теме.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ru-RU" altLang="ru-RU" sz="2200" b="1" u="sng" dirty="0" smtClean="0">
                <a:latin typeface="+mj-lt"/>
              </a:rPr>
              <a:t>Качество</a:t>
            </a:r>
            <a:r>
              <a:rPr lang="ru-RU" altLang="ru-RU" sz="2200" b="1" dirty="0" smtClean="0">
                <a:latin typeface="+mj-lt"/>
              </a:rPr>
              <a:t> практического результата, «продукта».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ru-RU" altLang="ru-RU" sz="2200" b="1" dirty="0" smtClean="0">
                <a:latin typeface="+mj-lt"/>
              </a:rPr>
              <a:t>Определение, поиск и </a:t>
            </a:r>
            <a:r>
              <a:rPr lang="ru-RU" altLang="ru-RU" sz="2200" b="1" u="sng" dirty="0" smtClean="0">
                <a:latin typeface="+mj-lt"/>
              </a:rPr>
              <a:t>решение</a:t>
            </a:r>
            <a:r>
              <a:rPr lang="ru-RU" altLang="ru-RU" sz="2200" b="1" dirty="0" smtClean="0">
                <a:latin typeface="+mj-lt"/>
              </a:rPr>
              <a:t> возникших в ходе выполнения проекта </a:t>
            </a:r>
            <a:r>
              <a:rPr lang="ru-RU" altLang="ru-RU" sz="2200" b="1" u="sng" dirty="0" smtClean="0">
                <a:latin typeface="+mj-lt"/>
              </a:rPr>
              <a:t>проблем</a:t>
            </a:r>
            <a:r>
              <a:rPr lang="ru-RU" altLang="ru-RU" sz="2200" b="1" dirty="0" smtClean="0">
                <a:latin typeface="+mj-lt"/>
              </a:rPr>
              <a:t>.</a:t>
            </a:r>
          </a:p>
          <a:p>
            <a:pPr>
              <a:spcAft>
                <a:spcPts val="1200"/>
              </a:spcAft>
              <a:buClr>
                <a:srgbClr val="C00000"/>
              </a:buClr>
              <a:buNone/>
            </a:pPr>
            <a:endParaRPr lang="ru-RU" altLang="ru-RU" sz="2200" b="1" dirty="0" smtClean="0">
              <a:latin typeface="+mj-lt"/>
            </a:endParaRP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ru-RU" altLang="ru-RU" sz="2200" b="1" dirty="0" smtClean="0">
                <a:latin typeface="+mj-lt"/>
              </a:rPr>
              <a:t>Степень </a:t>
            </a:r>
            <a:r>
              <a:rPr lang="ru-RU" altLang="ru-RU" sz="2200" b="1" u="sng" dirty="0" smtClean="0">
                <a:latin typeface="+mj-lt"/>
              </a:rPr>
              <a:t>самостоятельности</a:t>
            </a:r>
            <a:r>
              <a:rPr lang="ru-RU" altLang="ru-RU" sz="2200" b="1" dirty="0" smtClean="0">
                <a:latin typeface="+mj-lt"/>
              </a:rPr>
              <a:t> выполнения проекта.</a:t>
            </a:r>
          </a:p>
          <a:p>
            <a:pPr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ru-RU" altLang="ru-RU" sz="2200" b="1" u="sng" dirty="0" smtClean="0">
                <a:latin typeface="+mj-lt"/>
              </a:rPr>
              <a:t>Участие каждого</a:t>
            </a:r>
            <a:r>
              <a:rPr lang="ru-RU" altLang="ru-RU" sz="2200" b="1" dirty="0" smtClean="0">
                <a:latin typeface="+mj-lt"/>
              </a:rPr>
              <a:t> члена группы в работе по выполнению проекта (активность, результативность работы, решение проблем)</a:t>
            </a:r>
          </a:p>
        </p:txBody>
      </p:sp>
    </p:spTree>
    <p:extLst>
      <p:ext uri="{BB962C8B-B14F-4D97-AF65-F5344CB8AC3E}">
        <p14:creationId xmlns="" xmlns:p14="http://schemas.microsoft.com/office/powerpoint/2010/main" val="5531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457200" y="44451"/>
            <a:ext cx="8228013" cy="129631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Субъекты проектной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700213"/>
            <a:ext cx="8278813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руководитель проекта. Моделирует и задает проектный замысел.</a:t>
            </a:r>
          </a:p>
          <a:p>
            <a:pPr marL="0" indent="0" eaLnBrk="1" hangingPunct="1">
              <a:buFontTx/>
              <a:buNone/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Учащиеся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исполнители проекта (совместно со взрослыми).</a:t>
            </a:r>
          </a:p>
          <a:p>
            <a:pPr marL="0" indent="0" eaLnBrk="1" hangingPunct="1">
              <a:buFontTx/>
              <a:buNone/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Взрослые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(педагоги, родители), активно участвуют в выполнении проекта (но не заменяют учащихся).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672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Роль учителя (педагога) в выполнении проекта младшими школьниками</a:t>
            </a:r>
          </a:p>
        </p:txBody>
      </p:sp>
      <p:sp>
        <p:nvSpPr>
          <p:cNvPr id="39939" name="Объект 2"/>
          <p:cNvSpPr>
            <a:spLocks noGrp="1"/>
          </p:cNvSpPr>
          <p:nvPr>
            <p:ph idx="1"/>
          </p:nvPr>
        </p:nvSpPr>
        <p:spPr>
          <a:xfrm>
            <a:off x="611560" y="2169840"/>
            <a:ext cx="8278813" cy="4067472"/>
          </a:xfrm>
        </p:spPr>
        <p:txBody>
          <a:bodyPr>
            <a:normAutofit/>
          </a:bodyPr>
          <a:lstStyle/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Мотивация учащихся на проектную деятельность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endParaRPr lang="ru-RU" alt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Помощь в определении задач проекта и возможных способов их решения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endParaRPr lang="ru-RU" alt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Рекомендация источников информации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endParaRPr lang="ru-RU" alt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Консультационная поддержка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endParaRPr lang="ru-RU" alt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Помощь в подготовке защиты проекта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endParaRPr lang="ru-RU" alt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Помощь в оценке результатов проектной деятельности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</a:pPr>
            <a:endParaRPr lang="ru-RU" alt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47125" cy="10081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Функции учащихся, выполняющих проект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628774"/>
            <a:ext cx="8748712" cy="5112594"/>
          </a:xfrm>
        </p:spPr>
        <p:txBody>
          <a:bodyPr>
            <a:normAutofit/>
          </a:bodyPr>
          <a:lstStyle/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Приятие проблемы, замысла проекта.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Выбор (из предложенных) или определение своей темы проекта.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Определение путей решения проблемы.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Поиск и отбор необходимой информации.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Определение практического продукта (сообщение, изделие).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Оформление практического результата.</a:t>
            </a: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800000"/>
              </a:buClr>
              <a:buFont typeface="Wingdings" pitchFamily="2" charset="2"/>
              <a:buChar char="Ø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Защита проекта.</a:t>
            </a:r>
          </a:p>
          <a:p>
            <a:pPr marL="0" indent="0" algn="ctr" eaLnBrk="1" hangingPunct="1">
              <a:lnSpc>
                <a:spcPct val="80000"/>
              </a:lnSpc>
              <a:buClr>
                <a:srgbClr val="800000"/>
              </a:buClr>
              <a:buFontTx/>
              <a:buNone/>
              <a:defRPr/>
            </a:pPr>
            <a:endParaRPr lang="ru-RU" sz="22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Clr>
                <a:srgbClr val="800000"/>
              </a:buClr>
              <a:buFontTx/>
              <a:buNone/>
              <a:defRPr/>
            </a:pPr>
            <a:r>
              <a:rPr lang="ru-RU" sz="2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Что решают сами ученики? Что они выполняют </a:t>
            </a:r>
          </a:p>
          <a:p>
            <a:pPr marL="0" indent="0" algn="ctr" eaLnBrk="1" hangingPunct="1">
              <a:lnSpc>
                <a:spcPct val="80000"/>
              </a:lnSpc>
              <a:buClr>
                <a:srgbClr val="800000"/>
              </a:buClr>
              <a:buFontTx/>
              <a:buNone/>
              <a:defRPr/>
            </a:pPr>
            <a:r>
              <a:rPr lang="ru-RU" sz="2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при помощи взрослых?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818563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Время и место выполнения проектов</a:t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700213"/>
            <a:ext cx="7272808" cy="3456979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  <a:defRPr/>
            </a:pPr>
            <a:endParaRPr lang="ru-RU" sz="800" dirty="0" smtClean="0"/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 уроках 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монопроекты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по учебным предметам,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межпредметные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 уроках технологии).</a:t>
            </a:r>
          </a:p>
          <a:p>
            <a:pPr marL="514350" indent="-514350" eaLnBrk="1" hangingPunct="1">
              <a:buFontTx/>
              <a:buAutoNum type="arabicPeriod"/>
              <a:defRPr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 внеурочное время 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межпредметные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 познавательные, социальные).</a:t>
            </a:r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Типы проектов младших школьников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71698725"/>
              </p:ext>
            </p:extLst>
          </p:nvPr>
        </p:nvGraphicFramePr>
        <p:xfrm>
          <a:off x="395536" y="1772816"/>
          <a:ext cx="842493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Примерные темы проектов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8459787" cy="508476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sz="2800" b="1" dirty="0" smtClean="0"/>
              <a:t>Праздники и традиции</a:t>
            </a:r>
            <a:endParaRPr lang="ru-RU" sz="2800" dirty="0" smtClean="0"/>
          </a:p>
          <a:p>
            <a:pPr eaLnBrk="1" hangingPunct="1">
              <a:defRPr/>
            </a:pPr>
            <a:r>
              <a:rPr lang="ru-RU" sz="2000" b="1" dirty="0" smtClean="0"/>
              <a:t>Традиции мастерства (об истории местных ремесел, производств)</a:t>
            </a:r>
          </a:p>
          <a:p>
            <a:pPr eaLnBrk="1" hangingPunct="1">
              <a:defRPr/>
            </a:pPr>
            <a:r>
              <a:rPr lang="ru-RU" sz="2000" b="1" dirty="0" smtClean="0"/>
              <a:t>Бабушкин сундучок (истории семейных реликвий)</a:t>
            </a:r>
          </a:p>
          <a:p>
            <a:pPr eaLnBrk="1" hangingPunct="1">
              <a:defRPr/>
            </a:pPr>
            <a:r>
              <a:rPr lang="ru-RU" sz="2000" b="1" dirty="0" smtClean="0"/>
              <a:t>История нашего города.</a:t>
            </a:r>
          </a:p>
          <a:p>
            <a:pPr eaLnBrk="1" hangingPunct="1">
              <a:defRPr/>
            </a:pPr>
            <a:r>
              <a:rPr lang="ru-RU" sz="2000" b="1" dirty="0" smtClean="0"/>
              <a:t>Исторические здания моего города.</a:t>
            </a:r>
          </a:p>
          <a:p>
            <a:pPr eaLnBrk="1" hangingPunct="1">
              <a:defRPr/>
            </a:pPr>
            <a:r>
              <a:rPr lang="ru-RU" sz="2000" b="1" dirty="0" smtClean="0"/>
              <a:t>Имя моей улицы.</a:t>
            </a:r>
          </a:p>
          <a:p>
            <a:pPr eaLnBrk="1" hangingPunct="1">
              <a:defRPr/>
            </a:pPr>
            <a:r>
              <a:rPr lang="ru-RU" sz="2000" b="1" dirty="0" smtClean="0"/>
              <a:t>День рождения в нашем классе.</a:t>
            </a:r>
          </a:p>
          <a:p>
            <a:pPr eaLnBrk="1" hangingPunct="1">
              <a:defRPr/>
            </a:pPr>
            <a:r>
              <a:rPr lang="ru-RU" sz="2000" b="1" dirty="0" smtClean="0"/>
              <a:t>Новогодняя мастерская.</a:t>
            </a:r>
          </a:p>
          <a:p>
            <a:pPr eaLnBrk="1" hangingPunct="1">
              <a:defRPr/>
            </a:pPr>
            <a:r>
              <a:rPr lang="ru-RU" sz="2000" b="1" dirty="0" smtClean="0"/>
              <a:t>Масленица.</a:t>
            </a:r>
          </a:p>
          <a:p>
            <a:pPr eaLnBrk="1" hangingPunct="1">
              <a:defRPr/>
            </a:pPr>
            <a:r>
              <a:rPr lang="ru-RU" sz="2000" b="1" dirty="0" smtClean="0"/>
              <a:t>День Победы.</a:t>
            </a:r>
          </a:p>
          <a:p>
            <a:pPr marL="0" indent="0" eaLnBrk="1" hangingPunct="1">
              <a:buFontTx/>
              <a:buNone/>
              <a:defRPr/>
            </a:pP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6467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Примерные темы проектов</a:t>
            </a:r>
            <a:endParaRPr lang="ru-RU" altLang="ru-RU" sz="3200" dirty="0" smtClean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134350" cy="525658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sz="2800" b="1" dirty="0" smtClean="0"/>
              <a:t>    </a:t>
            </a:r>
            <a:r>
              <a:rPr lang="ru-RU" sz="2800" b="1" dirty="0" err="1" smtClean="0"/>
              <a:t>Монопредметные</a:t>
            </a:r>
            <a:r>
              <a:rPr lang="ru-RU" sz="2800" b="1" dirty="0" smtClean="0"/>
              <a:t>, познавательные</a:t>
            </a:r>
          </a:p>
          <a:p>
            <a:pPr eaLnBrk="1" hangingPunct="1">
              <a:defRPr/>
            </a:pPr>
            <a:r>
              <a:rPr lang="ru-RU" sz="2000" b="1" dirty="0" smtClean="0"/>
              <a:t>Кто живет в нашем лесу?</a:t>
            </a:r>
          </a:p>
          <a:p>
            <a:pPr eaLnBrk="1" hangingPunct="1">
              <a:defRPr/>
            </a:pPr>
            <a:r>
              <a:rPr lang="ru-RU" sz="2000" b="1" dirty="0" smtClean="0"/>
              <a:t>Почему птицы осенью улетают на юг?</a:t>
            </a:r>
          </a:p>
          <a:p>
            <a:pPr eaLnBrk="1" hangingPunct="1">
              <a:defRPr/>
            </a:pPr>
            <a:r>
              <a:rPr lang="ru-RU" sz="2000" b="1" dirty="0" smtClean="0"/>
              <a:t>Бабочки (муравьи, водомерки…).</a:t>
            </a:r>
          </a:p>
          <a:p>
            <a:pPr eaLnBrk="1" hangingPunct="1">
              <a:defRPr/>
            </a:pPr>
            <a:r>
              <a:rPr lang="ru-RU" sz="2000" b="1" dirty="0" smtClean="0"/>
              <a:t>Почему корабли не тонут?</a:t>
            </a:r>
          </a:p>
          <a:p>
            <a:pPr eaLnBrk="1" hangingPunct="1">
              <a:defRPr/>
            </a:pPr>
            <a:r>
              <a:rPr lang="ru-RU" sz="2000" b="1" dirty="0" smtClean="0"/>
              <a:t>Как появились цифры.</a:t>
            </a:r>
          </a:p>
          <a:p>
            <a:pPr eaLnBrk="1" hangingPunct="1">
              <a:defRPr/>
            </a:pPr>
            <a:r>
              <a:rPr lang="ru-RU" sz="2000" b="1" dirty="0" smtClean="0"/>
              <a:t>Всегда ли алфавит был таким.</a:t>
            </a:r>
          </a:p>
          <a:p>
            <a:pPr eaLnBrk="1" hangingPunct="1">
              <a:defRPr/>
            </a:pPr>
            <a:r>
              <a:rPr lang="ru-RU" sz="2000" b="1" dirty="0" smtClean="0"/>
              <a:t>Сказка ложь, да в ней намек.</a:t>
            </a:r>
          </a:p>
          <a:p>
            <a:pPr eaLnBrk="1" hangingPunct="1">
              <a:defRPr/>
            </a:pPr>
            <a:r>
              <a:rPr lang="ru-RU" sz="2000" b="1" dirty="0" smtClean="0"/>
              <a:t>Нужны ли людям собаки (кошки).  Нужны ли собакам (кошкам) люди?</a:t>
            </a:r>
          </a:p>
          <a:p>
            <a:pPr eaLnBrk="1" hangingPunct="1">
              <a:defRPr/>
            </a:pPr>
            <a:r>
              <a:rPr lang="ru-RU" sz="2000" b="1" dirty="0" smtClean="0"/>
              <a:t>Для чего человеку нужна кровь (сердце, </a:t>
            </a:r>
            <a:r>
              <a:rPr lang="ru-RU" sz="2000" b="1" dirty="0" err="1" smtClean="0"/>
              <a:t>печень,волосы</a:t>
            </a:r>
            <a:r>
              <a:rPr lang="ru-RU" sz="2000" b="1" dirty="0" smtClean="0"/>
              <a:t>…)?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1" dirty="0" smtClean="0"/>
              <a:t>      И другие</a:t>
            </a:r>
          </a:p>
          <a:p>
            <a:pPr eaLnBrk="1" hangingPunct="1">
              <a:defRPr/>
            </a:pPr>
            <a:endParaRPr lang="ru-RU" sz="2000" b="1" dirty="0" smtClean="0"/>
          </a:p>
          <a:p>
            <a:pPr eaLnBrk="1" hangingPunct="1">
              <a:defRPr/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72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Признаки того, что деятельность </a:t>
            </a:r>
            <a:r>
              <a:rPr lang="ru-RU" sz="31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100" b="1" dirty="0" smtClean="0">
                <a:solidFill>
                  <a:srgbClr val="990000"/>
                </a:solidFill>
                <a:latin typeface="Arial" pitchFamily="34" charset="0"/>
                <a:ea typeface="+mn-ea"/>
                <a:cs typeface="Arial" pitchFamily="34" charset="0"/>
              </a:rPr>
              <a:t>не </a:t>
            </a:r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является проектом</a:t>
            </a:r>
            <a:endParaRPr lang="ru-RU" dirty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611188" y="2122488"/>
            <a:ext cx="7993062" cy="4114800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+mj-lt"/>
              </a:rPr>
              <a:t>Цель </a:t>
            </a:r>
            <a:r>
              <a:rPr lang="ru-RU" altLang="ru-RU" sz="2400" b="1" dirty="0" smtClean="0">
                <a:latin typeface="+mj-lt"/>
              </a:rPr>
              <a:t>изначально не определена, не конкретна, не достижима и т. п. (например, игра);</a:t>
            </a:r>
          </a:p>
          <a:p>
            <a:endParaRPr lang="ru-RU" altLang="ru-RU" sz="1000" b="1" dirty="0" smtClean="0">
              <a:latin typeface="+mj-lt"/>
            </a:endParaRPr>
          </a:p>
          <a:p>
            <a:r>
              <a:rPr lang="ru-RU" altLang="ru-RU" sz="2400" b="1" dirty="0" smtClean="0">
                <a:solidFill>
                  <a:srgbClr val="C00000"/>
                </a:solidFill>
                <a:latin typeface="+mj-lt"/>
              </a:rPr>
              <a:t>Ограничения деятельности </a:t>
            </a:r>
            <a:r>
              <a:rPr lang="ru-RU" altLang="ru-RU" sz="2400" b="1" dirty="0" smtClean="0">
                <a:latin typeface="+mj-lt"/>
              </a:rPr>
              <a:t>изначально не определены или не достижимы сроки, ресурсы, время, качество;</a:t>
            </a:r>
          </a:p>
          <a:p>
            <a:endParaRPr lang="ru-RU" altLang="ru-RU" sz="1000" b="1" dirty="0" smtClean="0">
              <a:latin typeface="+mj-lt"/>
            </a:endParaRPr>
          </a:p>
          <a:p>
            <a:r>
              <a:rPr lang="ru-RU" altLang="ru-RU" sz="2400" b="1" dirty="0" smtClean="0">
                <a:solidFill>
                  <a:srgbClr val="C00000"/>
                </a:solidFill>
                <a:latin typeface="+mj-lt"/>
              </a:rPr>
              <a:t>Результат</a:t>
            </a:r>
            <a:r>
              <a:rPr lang="ru-RU" altLang="ru-RU" sz="2400" b="1" dirty="0" smtClean="0">
                <a:latin typeface="+mj-lt"/>
              </a:rPr>
              <a:t> не уникален, например, серийное производство, игра, повседневная работа.</a:t>
            </a:r>
          </a:p>
          <a:p>
            <a:endParaRPr lang="ru-RU" altLang="ru-RU" sz="1000" b="1" dirty="0" smtClean="0">
              <a:latin typeface="+mj-lt"/>
            </a:endParaRPr>
          </a:p>
          <a:p>
            <a:r>
              <a:rPr lang="ru-RU" altLang="ru-RU" sz="2400" b="1" dirty="0" smtClean="0">
                <a:solidFill>
                  <a:srgbClr val="C00000"/>
                </a:solidFill>
                <a:latin typeface="+mj-lt"/>
              </a:rPr>
              <a:t>Нет трех этапов  </a:t>
            </a:r>
            <a:r>
              <a:rPr lang="ru-RU" altLang="ru-RU" sz="2400" b="1" dirty="0" smtClean="0">
                <a:latin typeface="+mj-lt"/>
              </a:rPr>
              <a:t>проектной деятельности – разработка, выполнение, защита.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86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990000"/>
                </a:solidFill>
              </a:rPr>
              <a:t>Примерные темы проектов</a:t>
            </a:r>
            <a:endParaRPr lang="ru-RU" altLang="ru-RU" sz="3200" dirty="0" smtClean="0">
              <a:solidFill>
                <a:srgbClr val="99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25144"/>
          </a:xfrm>
        </p:spPr>
        <p:txBody>
          <a:bodyPr>
            <a:normAutofit/>
          </a:bodyPr>
          <a:lstStyle/>
          <a:p>
            <a:pPr marL="363538" indent="-363538" eaLnBrk="1" hangingPunct="1">
              <a:buNone/>
              <a:defRPr/>
            </a:pPr>
            <a:r>
              <a:rPr lang="ru-RU" sz="2800" b="1" dirty="0" smtClean="0"/>
              <a:t>    Социальные проекты</a:t>
            </a:r>
            <a:r>
              <a:rPr lang="ru-RU" sz="2400" b="1" dirty="0" smtClean="0"/>
              <a:t> (</a:t>
            </a:r>
            <a:r>
              <a:rPr lang="ru-RU" sz="2400" b="1" i="1" dirty="0" smtClean="0"/>
              <a:t>направления деятельности): </a:t>
            </a:r>
            <a:endParaRPr lang="ru-RU" sz="2400" dirty="0" smtClean="0"/>
          </a:p>
          <a:p>
            <a:pPr eaLnBrk="1" hangingPunct="1">
              <a:defRPr/>
            </a:pPr>
            <a:r>
              <a:rPr lang="ru-RU" sz="2000" b="1" dirty="0" smtClean="0"/>
              <a:t>Спектакли для малышей.</a:t>
            </a:r>
          </a:p>
          <a:p>
            <a:pPr eaLnBrk="1" hangingPunct="1">
              <a:defRPr/>
            </a:pPr>
            <a:r>
              <a:rPr lang="ru-RU" sz="2000" b="1" dirty="0" smtClean="0"/>
              <a:t>Шефская помощь малышам (дом малютки, детский дом).</a:t>
            </a:r>
          </a:p>
          <a:p>
            <a:pPr eaLnBrk="1" hangingPunct="1">
              <a:defRPr/>
            </a:pPr>
            <a:r>
              <a:rPr lang="ru-RU" sz="2000" b="1" dirty="0" smtClean="0"/>
              <a:t>Участие в праздниках детских садов.</a:t>
            </a:r>
          </a:p>
          <a:p>
            <a:pPr eaLnBrk="1" hangingPunct="1">
              <a:defRPr/>
            </a:pPr>
            <a:r>
              <a:rPr lang="ru-RU" sz="2000" b="1" dirty="0" smtClean="0"/>
              <a:t>Посильная помощь старикам, инвалидам, живущим по соседству. </a:t>
            </a:r>
          </a:p>
          <a:p>
            <a:pPr eaLnBrk="1" hangingPunct="1">
              <a:defRPr/>
            </a:pPr>
            <a:r>
              <a:rPr lang="ru-RU" sz="2000" b="1" dirty="0" smtClean="0"/>
              <a:t>Подготовка и проведение праздников для пенсионеров и инвалидов (изготовление подарков, концерты).</a:t>
            </a:r>
          </a:p>
          <a:p>
            <a:pPr eaLnBrk="1" hangingPunct="1">
              <a:defRPr/>
            </a:pPr>
            <a:r>
              <a:rPr lang="ru-RU" sz="2000" b="1" dirty="0" smtClean="0"/>
              <a:t> Участие в благоустройстве территории школы, жилых дворов.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1" dirty="0" smtClean="0"/>
              <a:t>       И другие.</a:t>
            </a:r>
          </a:p>
          <a:p>
            <a:pPr marL="0" indent="0" eaLnBrk="1" hangingPunct="1">
              <a:buFontTx/>
              <a:buNone/>
              <a:defRPr/>
            </a:pPr>
            <a:endParaRPr lang="ru-RU" sz="2000" b="1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sz="2400" b="1" dirty="0" smtClean="0"/>
              <a:t>Выполняются под руководством учителя и при активном участии родителей. </a:t>
            </a: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2492896"/>
            <a:ext cx="5229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632848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000066"/>
                </a:solidFill>
              </a:rPr>
              <a:t>Требования к использованию метода проект</a:t>
            </a:r>
            <a:r>
              <a:rPr lang="ru-RU" sz="2800" b="1" dirty="0" smtClean="0">
                <a:solidFill>
                  <a:srgbClr val="000066"/>
                </a:solidFill>
                <a:latin typeface="+mn-lt"/>
              </a:rPr>
              <a:t>ов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8591550" cy="510381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</a:pPr>
            <a:r>
              <a:rPr lang="ru-RU" sz="2000" b="1" dirty="0" smtClean="0"/>
              <a:t>1</a:t>
            </a:r>
            <a:r>
              <a:rPr lang="ru-RU" sz="2000" b="1" dirty="0" smtClean="0">
                <a:latin typeface="+mj-lt"/>
              </a:rPr>
              <a:t>. Наличие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значимой проблемы/задачи</a:t>
            </a:r>
            <a:r>
              <a:rPr lang="ru-RU" sz="2000" b="1" dirty="0" smtClean="0">
                <a:latin typeface="+mj-lt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b="1" dirty="0" smtClean="0">
                <a:latin typeface="+mj-lt"/>
              </a:rPr>
              <a:t>2. Практическая, теоретическая, познавательная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значимость </a:t>
            </a:r>
            <a:r>
              <a:rPr lang="ru-RU" sz="2000" b="1" dirty="0" smtClean="0">
                <a:latin typeface="+mj-lt"/>
              </a:rPr>
              <a:t>предполагаемых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результатов</a:t>
            </a:r>
            <a:r>
              <a:rPr lang="ru-RU" sz="2000" b="1" dirty="0" smtClean="0">
                <a:latin typeface="+mj-lt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b="1" dirty="0" smtClean="0">
                <a:latin typeface="+mj-lt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. Самостоятельная </a:t>
            </a:r>
            <a:r>
              <a:rPr lang="ru-RU" sz="2000" b="1" dirty="0" smtClean="0">
                <a:latin typeface="+mj-lt"/>
              </a:rPr>
              <a:t>(индивидуальная, групповая) деятельность учащихся.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b="1" dirty="0" smtClean="0">
                <a:latin typeface="+mj-lt"/>
              </a:rPr>
              <a:t>4. Четкая выраженность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этапов выполнения проекта </a:t>
            </a:r>
            <a:r>
              <a:rPr lang="ru-RU" sz="2000" b="1" dirty="0" smtClean="0">
                <a:latin typeface="+mj-lt"/>
              </a:rPr>
              <a:t>(</a:t>
            </a:r>
            <a:r>
              <a:rPr lang="ru-RU" sz="2000" b="1" i="1" dirty="0" smtClean="0">
                <a:latin typeface="+mj-lt"/>
              </a:rPr>
              <a:t>исследование и </a:t>
            </a:r>
            <a:r>
              <a:rPr lang="ru-RU" sz="2000" b="1" i="1" dirty="0" smtClean="0">
                <a:solidFill>
                  <a:srgbClr val="0C0B0A"/>
                </a:solidFill>
                <a:latin typeface="+mj-lt"/>
              </a:rPr>
              <a:t>разработка проекта,</a:t>
            </a:r>
            <a:r>
              <a:rPr lang="ru-RU" sz="2000" b="1" dirty="0" smtClean="0">
                <a:solidFill>
                  <a:srgbClr val="0C0B0A"/>
                </a:solidFill>
                <a:latin typeface="+mj-lt"/>
              </a:rPr>
              <a:t> </a:t>
            </a:r>
            <a:r>
              <a:rPr lang="ru-RU" sz="2000" b="1" i="1" dirty="0" smtClean="0">
                <a:solidFill>
                  <a:srgbClr val="0C0B0A"/>
                </a:solidFill>
                <a:latin typeface="+mj-lt"/>
              </a:rPr>
              <a:t>практическая реализация проекта, защита проекта</a:t>
            </a:r>
            <a:r>
              <a:rPr lang="ru-RU" sz="2000" b="1" dirty="0" smtClean="0">
                <a:latin typeface="+mj-lt"/>
              </a:rPr>
              <a:t>).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b="1" dirty="0" smtClean="0">
                <a:latin typeface="+mj-lt"/>
              </a:rPr>
              <a:t>5. Использование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исследовательских методов </a:t>
            </a:r>
            <a:r>
              <a:rPr lang="ru-RU" sz="2000" b="1" dirty="0" smtClean="0">
                <a:latin typeface="+mj-lt"/>
              </a:rPr>
              <a:t>(свойства аналитико-синтетическое мышления):</a:t>
            </a:r>
          </a:p>
          <a:p>
            <a:pPr marL="273050" indent="261938" eaLnBrk="1" hangingPunct="1">
              <a:lnSpc>
                <a:spcPct val="110000"/>
              </a:lnSpc>
              <a:buClrTx/>
              <a:buFontTx/>
              <a:buChar char="-"/>
            </a:pPr>
            <a:r>
              <a:rPr lang="ru-RU" sz="2000" b="1" dirty="0" smtClean="0">
                <a:latin typeface="+mj-lt"/>
              </a:rPr>
              <a:t>умение выделять проблему, ставить задачи;</a:t>
            </a:r>
          </a:p>
          <a:p>
            <a:pPr marL="273050" indent="261938" eaLnBrk="1" hangingPunct="1">
              <a:lnSpc>
                <a:spcPct val="110000"/>
              </a:lnSpc>
              <a:buClrTx/>
              <a:buFontTx/>
              <a:buChar char="-"/>
            </a:pPr>
            <a:r>
              <a:rPr lang="ru-RU" sz="2000" b="1" dirty="0" smtClean="0">
                <a:latin typeface="+mj-lt"/>
              </a:rPr>
              <a:t>умение выдвигать гипотезы и выстраивать возможные пути их решения;</a:t>
            </a:r>
          </a:p>
          <a:p>
            <a:pPr marL="273050" indent="261938" eaLnBrk="1" hangingPunct="1">
              <a:lnSpc>
                <a:spcPct val="110000"/>
              </a:lnSpc>
              <a:buClrTx/>
              <a:buFontTx/>
              <a:buChar char="-"/>
            </a:pPr>
            <a:r>
              <a:rPr lang="ru-RU" sz="2000" b="1" dirty="0" smtClean="0">
                <a:latin typeface="+mj-lt"/>
              </a:rPr>
              <a:t>сбор, систематизация и анализ полученных данных.</a:t>
            </a:r>
          </a:p>
          <a:p>
            <a:pPr eaLnBrk="1" hangingPunct="1">
              <a:lnSpc>
                <a:spcPct val="110000"/>
              </a:lnSpc>
            </a:pPr>
            <a:r>
              <a:rPr lang="ru-RU" sz="2000" b="1" dirty="0" smtClean="0">
                <a:latin typeface="+mj-lt"/>
              </a:rPr>
              <a:t>6.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Результат имеет материальный характер </a:t>
            </a:r>
            <a:r>
              <a:rPr lang="ru-RU" sz="2000" b="1" dirty="0" smtClean="0">
                <a:latin typeface="+mj-lt"/>
              </a:rPr>
              <a:t>(</a:t>
            </a:r>
            <a:r>
              <a:rPr lang="ru-RU" sz="2000" b="1" i="1" dirty="0" smtClean="0">
                <a:solidFill>
                  <a:srgbClr val="0C0B0A"/>
                </a:solidFill>
                <a:latin typeface="+mj-lt"/>
              </a:rPr>
              <a:t>изделие,</a:t>
            </a:r>
            <a:r>
              <a:rPr lang="ru-RU" sz="2000" b="1" dirty="0" smtClean="0">
                <a:latin typeface="+mj-lt"/>
              </a:rPr>
              <a:t> </a:t>
            </a:r>
            <a:r>
              <a:rPr lang="ru-RU" sz="2000" b="1" i="1" dirty="0" smtClean="0">
                <a:solidFill>
                  <a:srgbClr val="0C0B0A"/>
                </a:solidFill>
                <a:latin typeface="+mj-lt"/>
              </a:rPr>
              <a:t>альбом, газета, доклад, видеофильм и др.</a:t>
            </a:r>
            <a:r>
              <a:rPr lang="ru-RU" sz="2000" b="1" dirty="0" smtClean="0">
                <a:latin typeface="+mj-lt"/>
              </a:rPr>
              <a:t>).</a:t>
            </a:r>
          </a:p>
          <a:p>
            <a:pPr eaLnBrk="1" hangingPunct="1">
              <a:buFontTx/>
              <a:buNone/>
            </a:pPr>
            <a:endParaRPr lang="ru-RU" sz="1800" b="1" dirty="0" smtClean="0"/>
          </a:p>
          <a:p>
            <a:pPr eaLnBrk="1" hangingPunct="1">
              <a:buFontTx/>
              <a:buChar char="-"/>
            </a:pPr>
            <a:endParaRPr lang="ru-RU" sz="1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ru-RU" sz="1800" i="1" dirty="0" smtClean="0">
              <a:solidFill>
                <a:srgbClr val="0C0B0A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кругленный прямоугольник 2"/>
          <p:cNvSpPr>
            <a:spLocks noChangeArrowheads="1"/>
          </p:cNvSpPr>
          <p:nvPr/>
        </p:nvSpPr>
        <p:spPr bwMode="auto">
          <a:xfrm>
            <a:off x="971600" y="1844824"/>
            <a:ext cx="7632700" cy="41783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6867" name="Заголовок 1"/>
          <p:cNvSpPr>
            <a:spLocks noGrp="1"/>
          </p:cNvSpPr>
          <p:nvPr>
            <p:ph type="title"/>
          </p:nvPr>
        </p:nvSpPr>
        <p:spPr>
          <a:xfrm>
            <a:off x="457200" y="-26987"/>
            <a:ext cx="8228013" cy="1223739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Главные достоинства проектов</a:t>
            </a:r>
          </a:p>
        </p:txBody>
      </p:sp>
      <p:sp>
        <p:nvSpPr>
          <p:cNvPr id="47108" name="Объект 2"/>
          <p:cNvSpPr>
            <a:spLocks noGrp="1"/>
          </p:cNvSpPr>
          <p:nvPr>
            <p:ph idx="1"/>
          </p:nvPr>
        </p:nvSpPr>
        <p:spPr>
          <a:xfrm>
            <a:off x="971600" y="1988840"/>
            <a:ext cx="7489825" cy="4248150"/>
          </a:xfrm>
        </p:spPr>
        <p:txBody>
          <a:bodyPr/>
          <a:lstStyle/>
          <a:p>
            <a:pPr marL="685800" eaLnBrk="1" hangingPunct="1">
              <a:lnSpc>
                <a:spcPct val="125000"/>
              </a:lnSpc>
              <a:buFont typeface="Wingdings" pitchFamily="2" charset="2"/>
              <a:buChar char="Ø"/>
            </a:pPr>
            <a:r>
              <a:rPr lang="ru-RU" altLang="ru-RU" sz="23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высокая степень самостоятельности</a:t>
            </a:r>
            <a:r>
              <a:rPr lang="ru-RU" altLang="ru-RU" sz="23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</a:p>
          <a:p>
            <a:pPr marL="685800" eaLnBrk="1" hangingPunct="1">
              <a:lnSpc>
                <a:spcPct val="125000"/>
              </a:lnSpc>
              <a:buFont typeface="Wingdings" pitchFamily="2" charset="2"/>
              <a:buChar char="Ø"/>
            </a:pPr>
            <a:r>
              <a:rPr lang="ru-RU" altLang="ru-RU" sz="23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инициативности учащихся, </a:t>
            </a:r>
          </a:p>
          <a:p>
            <a:pPr marL="685800" eaLnBrk="1" hangingPunct="1">
              <a:lnSpc>
                <a:spcPct val="125000"/>
              </a:lnSpc>
              <a:buFont typeface="Wingdings" pitchFamily="2" charset="2"/>
              <a:buChar char="Ø"/>
            </a:pPr>
            <a:r>
              <a:rPr lang="ru-RU" altLang="ru-RU" sz="23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социальных навыков школьников в процессе групповых взаимодействий, </a:t>
            </a:r>
          </a:p>
          <a:p>
            <a:pPr marL="685800" eaLnBrk="1" hangingPunct="1">
              <a:lnSpc>
                <a:spcPct val="125000"/>
              </a:lnSpc>
              <a:buFont typeface="Wingdings" pitchFamily="2" charset="2"/>
              <a:buChar char="Ø"/>
            </a:pPr>
            <a:r>
              <a:rPr lang="ru-RU" altLang="ru-RU" sz="23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приобретение детьми опыта исследовательской деятельности, </a:t>
            </a:r>
          </a:p>
          <a:p>
            <a:pPr marL="685800" eaLnBrk="1" hangingPunct="1">
              <a:lnSpc>
                <a:spcPct val="125000"/>
              </a:lnSpc>
              <a:buFont typeface="Wingdings" pitchFamily="2" charset="2"/>
              <a:buChar char="Ø"/>
            </a:pPr>
            <a:r>
              <a:rPr lang="ru-RU" altLang="ru-RU" sz="23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межпредметная</a:t>
            </a:r>
            <a:r>
              <a:rPr lang="ru-RU" altLang="ru-RU" sz="23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интеграция знаний, умений и навыков.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/>
          </p:cNvSpPr>
          <p:nvPr>
            <p:ph type="title" idx="4294967295"/>
          </p:nvPr>
        </p:nvSpPr>
        <p:spPr>
          <a:xfrm>
            <a:off x="1492250" y="0"/>
            <a:ext cx="7651750" cy="7191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cs typeface="Arial" pitchFamily="34" charset="0"/>
              </a:rPr>
              <a:t>Планируемые результаты ФГОС НОО</a:t>
            </a:r>
          </a:p>
        </p:txBody>
      </p:sp>
      <p:sp>
        <p:nvSpPr>
          <p:cNvPr id="12291" name="AutoShape 8"/>
          <p:cNvSpPr>
            <a:spLocks noChangeArrowheads="1"/>
          </p:cNvSpPr>
          <p:nvPr/>
        </p:nvSpPr>
        <p:spPr bwMode="auto">
          <a:xfrm>
            <a:off x="180107" y="1916907"/>
            <a:ext cx="2735263" cy="1008062"/>
          </a:xfrm>
          <a:prstGeom prst="roundRect">
            <a:avLst>
              <a:gd name="adj" fmla="val 16667"/>
            </a:avLst>
          </a:prstGeom>
          <a:solidFill>
            <a:srgbClr val="FFFFE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Самоопределение: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внутренняя позиция школьника;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самоидентификация;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самоуважение и самооценка</a:t>
            </a:r>
          </a:p>
        </p:txBody>
      </p:sp>
      <p:sp>
        <p:nvSpPr>
          <p:cNvPr id="12292" name="AutoShape 9"/>
          <p:cNvSpPr>
            <a:spLocks noChangeArrowheads="1"/>
          </p:cNvSpPr>
          <p:nvPr/>
        </p:nvSpPr>
        <p:spPr bwMode="auto">
          <a:xfrm>
            <a:off x="180107" y="3142457"/>
            <a:ext cx="2735263" cy="1150937"/>
          </a:xfrm>
          <a:prstGeom prst="roundRect">
            <a:avLst>
              <a:gd name="adj" fmla="val 16667"/>
            </a:avLst>
          </a:prstGeom>
          <a:solidFill>
            <a:srgbClr val="FFFFE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 altLang="ru-RU" sz="1600" b="1" u="sng" dirty="0" err="1">
                <a:solidFill>
                  <a:srgbClr val="000000"/>
                </a:solidFill>
                <a:latin typeface="+mj-lt"/>
              </a:rPr>
              <a:t>Смыслообразование</a:t>
            </a:r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мотивация (у</a:t>
            </a:r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чебная,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социальная);</a:t>
            </a:r>
          </a:p>
          <a:p>
            <a:pPr algn="ctr" eaLnBrk="0" hangingPunct="0"/>
            <a:endParaRPr lang="ru-RU" altLang="ru-RU" sz="1300" b="1" dirty="0">
              <a:solidFill>
                <a:srgbClr val="000000"/>
              </a:solidFill>
            </a:endParaRPr>
          </a:p>
        </p:txBody>
      </p:sp>
      <p:sp>
        <p:nvSpPr>
          <p:cNvPr id="12293" name="AutoShape 10"/>
          <p:cNvSpPr>
            <a:spLocks noChangeArrowheads="1"/>
          </p:cNvSpPr>
          <p:nvPr/>
        </p:nvSpPr>
        <p:spPr bwMode="auto">
          <a:xfrm>
            <a:off x="107950" y="4509294"/>
            <a:ext cx="2735263" cy="2160588"/>
          </a:xfrm>
          <a:prstGeom prst="roundRect">
            <a:avLst>
              <a:gd name="adj" fmla="val 16667"/>
            </a:avLst>
          </a:prstGeom>
          <a:solidFill>
            <a:srgbClr val="FFFFE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Ценностная и </a:t>
            </a:r>
          </a:p>
          <a:p>
            <a:pPr algn="ctr" eaLnBrk="0" hangingPunct="0"/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морально-этическая</a:t>
            </a:r>
          </a:p>
          <a:p>
            <a:pPr algn="ctr" eaLnBrk="0" hangingPunct="0"/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ориентация: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ориентация на выполнение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морально-нравственных норм;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способность к решению 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моральных</a:t>
            </a:r>
            <a:r>
              <a:rPr lang="en-US" altLang="ru-RU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проблем на 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основе </a:t>
            </a:r>
            <a:r>
              <a:rPr lang="ru-RU" altLang="ru-RU" sz="1300" b="1" dirty="0" err="1">
                <a:solidFill>
                  <a:srgbClr val="000000"/>
                </a:solidFill>
                <a:latin typeface="+mj-lt"/>
              </a:rPr>
              <a:t>децентрации</a:t>
            </a:r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;</a:t>
            </a:r>
            <a:r>
              <a:rPr lang="en-US" altLang="ru-RU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altLang="ru-RU" sz="1300" b="1" dirty="0">
                <a:latin typeface="+mj-lt"/>
              </a:rPr>
              <a:t>оценка 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своих поступков </a:t>
            </a:r>
          </a:p>
        </p:txBody>
      </p:sp>
      <p:sp>
        <p:nvSpPr>
          <p:cNvPr id="12294" name="AutoShape 11"/>
          <p:cNvSpPr>
            <a:spLocks noChangeArrowheads="1"/>
          </p:cNvSpPr>
          <p:nvPr/>
        </p:nvSpPr>
        <p:spPr bwMode="auto">
          <a:xfrm>
            <a:off x="3059832" y="1891507"/>
            <a:ext cx="3376613" cy="960437"/>
          </a:xfrm>
          <a:prstGeom prst="roundRect">
            <a:avLst>
              <a:gd name="adj" fmla="val 16667"/>
            </a:avLst>
          </a:prstGeom>
          <a:solidFill>
            <a:srgbClr val="EAF9F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Регулятивные: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(управление своей деятельностью)</a:t>
            </a:r>
          </a:p>
          <a:p>
            <a:pPr algn="ctr" eaLnBrk="0" hangingPunct="0"/>
            <a:r>
              <a:rPr lang="ru-RU" altLang="ru-RU" sz="1300" b="1" dirty="0">
                <a:solidFill>
                  <a:srgbClr val="000000"/>
                </a:solidFill>
                <a:latin typeface="+mj-lt"/>
              </a:rPr>
              <a:t>принятие </a:t>
            </a:r>
            <a:r>
              <a:rPr lang="ru-RU" altLang="ru-RU" sz="1300" b="1" dirty="0">
                <a:latin typeface="+mj-lt"/>
              </a:rPr>
              <a:t>цели, планирование,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 контроль  и коррекция;,  оце</a:t>
            </a:r>
            <a:r>
              <a:rPr lang="ru-RU" altLang="ru-RU" sz="1200" b="1" dirty="0">
                <a:latin typeface="+mj-lt"/>
              </a:rPr>
              <a:t>нка</a:t>
            </a:r>
          </a:p>
        </p:txBody>
      </p:sp>
      <p:sp>
        <p:nvSpPr>
          <p:cNvPr id="12295" name="AutoShape 12"/>
          <p:cNvSpPr>
            <a:spLocks noChangeArrowheads="1"/>
          </p:cNvSpPr>
          <p:nvPr/>
        </p:nvSpPr>
        <p:spPr bwMode="auto">
          <a:xfrm>
            <a:off x="3059832" y="2972594"/>
            <a:ext cx="3376613" cy="815975"/>
          </a:xfrm>
          <a:prstGeom prst="roundRect">
            <a:avLst>
              <a:gd name="adj" fmla="val 16667"/>
            </a:avLst>
          </a:prstGeom>
          <a:solidFill>
            <a:srgbClr val="EAF9F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 altLang="ru-RU" sz="1600" b="1" u="sng" dirty="0">
                <a:solidFill>
                  <a:srgbClr val="000000"/>
                </a:solidFill>
                <a:latin typeface="+mj-lt"/>
              </a:rPr>
              <a:t>Коммуникативные: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речевая деятельность;</a:t>
            </a:r>
          </a:p>
          <a:p>
            <a:pPr algn="ctr" eaLnBrk="0" hangingPunct="0"/>
            <a:r>
              <a:rPr lang="ru-RU" altLang="ru-RU" sz="1300" b="1" dirty="0">
                <a:latin typeface="+mj-lt"/>
              </a:rPr>
              <a:t>навыки сотрудничества</a:t>
            </a:r>
          </a:p>
        </p:txBody>
      </p:sp>
      <p:sp>
        <p:nvSpPr>
          <p:cNvPr id="10248" name="AutoShape 13"/>
          <p:cNvSpPr>
            <a:spLocks noChangeArrowheads="1"/>
          </p:cNvSpPr>
          <p:nvPr/>
        </p:nvSpPr>
        <p:spPr bwMode="auto">
          <a:xfrm>
            <a:off x="2987675" y="3861594"/>
            <a:ext cx="3376613" cy="2924175"/>
          </a:xfrm>
          <a:prstGeom prst="roundRect">
            <a:avLst>
              <a:gd name="adj" fmla="val 16667"/>
            </a:avLst>
          </a:prstGeom>
          <a:solidFill>
            <a:srgbClr val="EAF9F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rgbClr val="000000"/>
                </a:solidFill>
              </a:rPr>
              <a:t>      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+mj-lt"/>
              </a:rPr>
              <a:t>Познавательные: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altLang="ru-RU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altLang="ru-RU" sz="1300" b="1" dirty="0" smtClean="0">
                <a:latin typeface="+mj-lt"/>
              </a:rPr>
              <a:t>работа с информацией;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altLang="ru-RU" sz="1300" b="1" dirty="0" smtClean="0">
                <a:latin typeface="+mj-lt"/>
              </a:rPr>
              <a:t> работа с учебными моделями;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altLang="ru-RU" sz="1300" b="1" dirty="0" smtClean="0">
                <a:latin typeface="+mj-lt"/>
              </a:rPr>
              <a:t> использование </a:t>
            </a:r>
            <a:r>
              <a:rPr lang="ru-RU" altLang="ru-RU" sz="1300" b="1" dirty="0" err="1" smtClean="0">
                <a:latin typeface="+mj-lt"/>
              </a:rPr>
              <a:t>знако-символи</a:t>
            </a:r>
            <a:r>
              <a:rPr lang="ru-RU" altLang="ru-RU" sz="1300" b="1" dirty="0" smtClean="0">
                <a:latin typeface="+mj-lt"/>
              </a:rPr>
              <a:t>-</a:t>
            </a:r>
          </a:p>
          <a:p>
            <a:pPr>
              <a:defRPr/>
            </a:pPr>
            <a:r>
              <a:rPr lang="ru-RU" altLang="ru-RU" sz="1300" b="1" dirty="0" smtClean="0">
                <a:latin typeface="+mj-lt"/>
              </a:rPr>
              <a:t> </a:t>
            </a:r>
            <a:r>
              <a:rPr lang="ru-RU" altLang="ru-RU" sz="1300" b="1" dirty="0" err="1" smtClean="0">
                <a:latin typeface="+mj-lt"/>
              </a:rPr>
              <a:t>ческих</a:t>
            </a:r>
            <a:r>
              <a:rPr lang="ru-RU" altLang="ru-RU" sz="1300" b="1" dirty="0" smtClean="0">
                <a:latin typeface="+mj-lt"/>
              </a:rPr>
              <a:t> средств, общих схем</a:t>
            </a:r>
          </a:p>
          <a:p>
            <a:pPr>
              <a:defRPr/>
            </a:pPr>
            <a:r>
              <a:rPr lang="ru-RU" altLang="ru-RU" sz="1300" b="1" dirty="0" smtClean="0">
                <a:latin typeface="+mj-lt"/>
              </a:rPr>
              <a:t>решения;</a:t>
            </a:r>
          </a:p>
          <a:p>
            <a:pPr>
              <a:defRPr/>
            </a:pPr>
            <a:endParaRPr lang="ru-RU" altLang="ru-RU" sz="500" b="1" dirty="0" smtClean="0"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altLang="ru-RU" sz="1300" b="1" dirty="0" smtClean="0">
                <a:latin typeface="+mj-lt"/>
              </a:rPr>
              <a:t> </a:t>
            </a:r>
            <a:r>
              <a:rPr lang="ru-RU" altLang="ru-RU" sz="1300" b="1" u="sng" dirty="0" smtClean="0">
                <a:solidFill>
                  <a:srgbClr val="0070C0"/>
                </a:solidFill>
                <a:latin typeface="+mj-lt"/>
              </a:rPr>
              <a:t>выполнение логических операций</a:t>
            </a:r>
          </a:p>
          <a:p>
            <a:pPr>
              <a:defRPr/>
            </a:pPr>
            <a:r>
              <a:rPr lang="ru-RU" altLang="ru-RU" sz="1300" b="1" dirty="0" smtClean="0">
                <a:solidFill>
                  <a:schemeClr val="accent1">
                    <a:lumMod val="25000"/>
                  </a:schemeClr>
                </a:solidFill>
                <a:latin typeface="+mj-lt"/>
              </a:rPr>
              <a:t>наблюдения, сравнения, классификации, </a:t>
            </a:r>
          </a:p>
          <a:p>
            <a:pPr>
              <a:defRPr/>
            </a:pPr>
            <a:r>
              <a:rPr lang="ru-RU" altLang="ru-RU" sz="1300" b="1" dirty="0" smtClean="0">
                <a:solidFill>
                  <a:schemeClr val="accent1">
                    <a:lumMod val="25000"/>
                  </a:schemeClr>
                </a:solidFill>
                <a:latin typeface="+mj-lt"/>
              </a:rPr>
              <a:t>анализа,  установления  аналогий, </a:t>
            </a:r>
          </a:p>
          <a:p>
            <a:pPr>
              <a:defRPr/>
            </a:pPr>
            <a:r>
              <a:rPr lang="ru-RU" altLang="ru-RU" sz="1300" b="1" dirty="0" smtClean="0">
                <a:solidFill>
                  <a:schemeClr val="accent1">
                    <a:lumMod val="25000"/>
                  </a:schemeClr>
                </a:solidFill>
                <a:latin typeface="+mj-lt"/>
              </a:rPr>
              <a:t>обобщения, подведения под понятие;</a:t>
            </a:r>
          </a:p>
          <a:p>
            <a:pPr>
              <a:defRPr/>
            </a:pPr>
            <a:endParaRPr lang="ru-RU" altLang="ru-RU" sz="300" b="1" dirty="0" smtClean="0"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altLang="ru-RU" sz="1300" b="1" dirty="0" smtClean="0">
                <a:latin typeface="+mj-lt"/>
              </a:rPr>
              <a:t> определение границ собственного</a:t>
            </a:r>
          </a:p>
          <a:p>
            <a:pPr>
              <a:defRPr/>
            </a:pPr>
            <a:r>
              <a:rPr lang="ru-RU" altLang="ru-RU" sz="1300" b="1" dirty="0" smtClean="0">
                <a:latin typeface="+mj-lt"/>
              </a:rPr>
              <a:t>знания и «незнания»</a:t>
            </a:r>
          </a:p>
          <a:p>
            <a:pPr>
              <a:defRPr/>
            </a:pPr>
            <a:endParaRPr lang="ru-RU" altLang="ru-RU" sz="1300" b="1" dirty="0" smtClean="0"/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6732314" y="1916609"/>
            <a:ext cx="1872134" cy="525401"/>
          </a:xfrm>
          <a:prstGeom prst="rect">
            <a:avLst/>
          </a:prstGeom>
          <a:solidFill>
            <a:srgbClr val="E5E5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lang="ru-RU" altLang="ru-RU" sz="1400" b="1" dirty="0">
                <a:solidFill>
                  <a:srgbClr val="000000"/>
                </a:solidFill>
                <a:latin typeface="+mj-lt"/>
              </a:rPr>
              <a:t>Основы системы</a:t>
            </a:r>
          </a:p>
          <a:p>
            <a:pPr algn="ctr" eaLnBrk="0" hangingPunct="0"/>
            <a:r>
              <a:rPr lang="ru-RU" altLang="ru-RU" sz="1400" b="1" dirty="0">
                <a:solidFill>
                  <a:srgbClr val="000000"/>
                </a:solidFill>
                <a:latin typeface="+mj-lt"/>
              </a:rPr>
              <a:t>научных знаний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6732314" y="2780704"/>
            <a:ext cx="1872134" cy="1387176"/>
          </a:xfrm>
          <a:prstGeom prst="rect">
            <a:avLst/>
          </a:prstGeom>
          <a:solidFill>
            <a:srgbClr val="E5E5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lang="ru-RU" altLang="ru-RU" sz="1400" b="1" u="sng" dirty="0">
                <a:latin typeface="+mj-lt"/>
              </a:rPr>
              <a:t>Опыт </a:t>
            </a:r>
            <a:r>
              <a:rPr lang="ru-RU" altLang="ru-RU" sz="1400" b="1" dirty="0">
                <a:solidFill>
                  <a:srgbClr val="000000"/>
                </a:solidFill>
                <a:latin typeface="+mj-lt"/>
              </a:rPr>
              <a:t>«</a:t>
            </a:r>
            <a:r>
              <a:rPr lang="ru-RU" altLang="ru-RU" sz="1400" b="1" u="sng" dirty="0">
                <a:solidFill>
                  <a:srgbClr val="000099"/>
                </a:solidFill>
                <a:latin typeface="+mj-lt"/>
              </a:rPr>
              <a:t>предметной</a:t>
            </a:r>
            <a:r>
              <a:rPr lang="ru-RU" altLang="ru-RU" sz="1400" b="1" dirty="0">
                <a:solidFill>
                  <a:srgbClr val="000000"/>
                </a:solidFill>
                <a:latin typeface="+mj-lt"/>
              </a:rPr>
              <a:t>» </a:t>
            </a:r>
            <a:r>
              <a:rPr lang="ru-RU" altLang="ru-RU" sz="1400" b="1" dirty="0">
                <a:latin typeface="+mj-lt"/>
              </a:rPr>
              <a:t>деятельности по получению,</a:t>
            </a:r>
          </a:p>
          <a:p>
            <a:pPr algn="ctr" eaLnBrk="0" hangingPunct="0"/>
            <a:r>
              <a:rPr lang="ru-RU" altLang="ru-RU" sz="1400" b="1" dirty="0">
                <a:latin typeface="+mj-lt"/>
              </a:rPr>
              <a:t>преобразованию</a:t>
            </a:r>
          </a:p>
          <a:p>
            <a:pPr algn="ctr" eaLnBrk="0" hangingPunct="0"/>
            <a:r>
              <a:rPr lang="ru-RU" altLang="ru-RU" sz="1400" b="1" dirty="0">
                <a:latin typeface="+mj-lt"/>
              </a:rPr>
              <a:t>и применению</a:t>
            </a:r>
          </a:p>
          <a:p>
            <a:pPr algn="ctr" eaLnBrk="0" hangingPunct="0"/>
            <a:r>
              <a:rPr lang="ru-RU" altLang="ru-RU" sz="1400" b="1" dirty="0">
                <a:latin typeface="+mj-lt"/>
              </a:rPr>
              <a:t>нового знания</a:t>
            </a:r>
          </a:p>
        </p:txBody>
      </p:sp>
      <p:sp>
        <p:nvSpPr>
          <p:cNvPr id="12299" name="Text Box 16"/>
          <p:cNvSpPr txBox="1">
            <a:spLocks noChangeArrowheads="1"/>
          </p:cNvSpPr>
          <p:nvPr/>
        </p:nvSpPr>
        <p:spPr bwMode="auto">
          <a:xfrm>
            <a:off x="1115616" y="764704"/>
            <a:ext cx="542925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РЯ</a:t>
            </a:r>
          </a:p>
        </p:txBody>
      </p:sp>
      <p:sp>
        <p:nvSpPr>
          <p:cNvPr id="12300" name="Text Box 17"/>
          <p:cNvSpPr txBox="1">
            <a:spLocks noChangeArrowheads="1"/>
          </p:cNvSpPr>
          <p:nvPr/>
        </p:nvSpPr>
        <p:spPr bwMode="auto">
          <a:xfrm>
            <a:off x="1835696" y="764704"/>
            <a:ext cx="539750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 dirty="0" err="1">
                <a:solidFill>
                  <a:srgbClr val="000000"/>
                </a:solidFill>
              </a:rPr>
              <a:t>ЛЧт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sp>
        <p:nvSpPr>
          <p:cNvPr id="12301" name="Text Box 18"/>
          <p:cNvSpPr txBox="1">
            <a:spLocks noChangeArrowheads="1"/>
          </p:cNvSpPr>
          <p:nvPr/>
        </p:nvSpPr>
        <p:spPr bwMode="auto">
          <a:xfrm>
            <a:off x="2627784" y="764704"/>
            <a:ext cx="539750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ИЯ</a:t>
            </a:r>
          </a:p>
        </p:txBody>
      </p:sp>
      <p:sp>
        <p:nvSpPr>
          <p:cNvPr id="12302" name="Text Box 19"/>
          <p:cNvSpPr txBox="1">
            <a:spLocks noChangeArrowheads="1"/>
          </p:cNvSpPr>
          <p:nvPr/>
        </p:nvSpPr>
        <p:spPr bwMode="auto">
          <a:xfrm>
            <a:off x="3419872" y="764704"/>
            <a:ext cx="536575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Мат</a:t>
            </a:r>
          </a:p>
        </p:txBody>
      </p:sp>
      <p:sp>
        <p:nvSpPr>
          <p:cNvPr id="12303" name="Text Box 20"/>
          <p:cNvSpPr txBox="1">
            <a:spLocks noChangeArrowheads="1"/>
          </p:cNvSpPr>
          <p:nvPr/>
        </p:nvSpPr>
        <p:spPr bwMode="auto">
          <a:xfrm>
            <a:off x="4211960" y="764704"/>
            <a:ext cx="539750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Ок М</a:t>
            </a:r>
          </a:p>
        </p:txBody>
      </p:sp>
      <p:sp>
        <p:nvSpPr>
          <p:cNvPr id="12304" name="Text Box 21"/>
          <p:cNvSpPr txBox="1">
            <a:spLocks noChangeArrowheads="1"/>
          </p:cNvSpPr>
          <p:nvPr/>
        </p:nvSpPr>
        <p:spPr bwMode="auto">
          <a:xfrm>
            <a:off x="5004048" y="764704"/>
            <a:ext cx="539750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Муз</a:t>
            </a:r>
          </a:p>
        </p:txBody>
      </p:sp>
      <p:sp>
        <p:nvSpPr>
          <p:cNvPr id="12305" name="Text Box 22"/>
          <p:cNvSpPr txBox="1">
            <a:spLocks noChangeArrowheads="1"/>
          </p:cNvSpPr>
          <p:nvPr/>
        </p:nvSpPr>
        <p:spPr bwMode="auto">
          <a:xfrm>
            <a:off x="5796136" y="764704"/>
            <a:ext cx="536575" cy="254000"/>
          </a:xfrm>
          <a:prstGeom prst="rect">
            <a:avLst/>
          </a:prstGeom>
          <a:solidFill>
            <a:srgbClr val="EFFF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ИЗО</a:t>
            </a:r>
          </a:p>
        </p:txBody>
      </p:sp>
      <p:sp>
        <p:nvSpPr>
          <p:cNvPr id="12306" name="Text Box 23"/>
          <p:cNvSpPr txBox="1">
            <a:spLocks noChangeArrowheads="1"/>
          </p:cNvSpPr>
          <p:nvPr/>
        </p:nvSpPr>
        <p:spPr bwMode="auto">
          <a:xfrm>
            <a:off x="6588224" y="764704"/>
            <a:ext cx="539750" cy="254000"/>
          </a:xfrm>
          <a:prstGeom prst="rect">
            <a:avLst/>
          </a:prstGeom>
          <a:solidFill>
            <a:srgbClr val="DDFFFF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 dirty="0">
                <a:solidFill>
                  <a:srgbClr val="000000"/>
                </a:solidFill>
              </a:rPr>
              <a:t>Тех</a:t>
            </a:r>
          </a:p>
        </p:txBody>
      </p:sp>
      <p:sp>
        <p:nvSpPr>
          <p:cNvPr id="12307" name="Text Box 24"/>
          <p:cNvSpPr txBox="1">
            <a:spLocks noChangeArrowheads="1"/>
          </p:cNvSpPr>
          <p:nvPr/>
        </p:nvSpPr>
        <p:spPr bwMode="auto">
          <a:xfrm>
            <a:off x="7380312" y="764704"/>
            <a:ext cx="539750" cy="247650"/>
          </a:xfrm>
          <a:prstGeom prst="rect">
            <a:avLst/>
          </a:prstGeom>
          <a:solidFill>
            <a:srgbClr val="E7FF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ru-RU" altLang="ru-RU" sz="1000" b="1">
                <a:solidFill>
                  <a:srgbClr val="000000"/>
                </a:solidFill>
              </a:rPr>
              <a:t>Физ</a:t>
            </a:r>
          </a:p>
        </p:txBody>
      </p:sp>
      <p:sp>
        <p:nvSpPr>
          <p:cNvPr id="12308" name="AutoShape 25"/>
          <p:cNvSpPr>
            <a:spLocks noChangeArrowheads="1"/>
          </p:cNvSpPr>
          <p:nvPr/>
        </p:nvSpPr>
        <p:spPr bwMode="auto">
          <a:xfrm rot="20107365">
            <a:off x="6562745" y="4865481"/>
            <a:ext cx="752605" cy="387216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endParaRPr lang="ru-RU" altLang="ru-RU" sz="2400">
              <a:latin typeface="Tahoma" pitchFamily="34" charset="0"/>
            </a:endParaRPr>
          </a:p>
        </p:txBody>
      </p:sp>
      <p:sp>
        <p:nvSpPr>
          <p:cNvPr id="12309" name="Text Box 26"/>
          <p:cNvSpPr txBox="1">
            <a:spLocks noChangeArrowheads="1"/>
          </p:cNvSpPr>
          <p:nvPr/>
        </p:nvSpPr>
        <p:spPr bwMode="auto">
          <a:xfrm>
            <a:off x="7092280" y="5301208"/>
            <a:ext cx="1692027" cy="1171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lang="ru-RU" altLang="ru-RU" sz="14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Предметные и метапредметные действия с учебным материалом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266582" y="1124744"/>
            <a:ext cx="2698750" cy="5762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ПРЕДМЕТНЫЕ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89645" y="1124744"/>
            <a:ext cx="2519362" cy="5762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ЛИЧНОСТНЫЕ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059832" y="1124744"/>
            <a:ext cx="3024188" cy="5762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8596313" cy="6477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Ведущие цели 1- 4 классов в курсе технологии</a:t>
            </a:r>
            <a:endParaRPr lang="ru-RU" sz="2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4313"/>
            <a:ext cx="7670800" cy="4376737"/>
          </a:xfrm>
        </p:spPr>
        <p:txBody>
          <a:bodyPr>
            <a:normAutofit lnSpcReduction="10000"/>
          </a:bodyPr>
          <a:lstStyle/>
          <a:p>
            <a:pPr marL="715963" indent="-715963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1 и 2 классов –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накопление предметных знаний и умений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воспитание личностных качеств, развитие основ творческой деятельности, самостоятельности.</a:t>
            </a:r>
          </a:p>
          <a:p>
            <a:pPr marL="457200" indent="-457200" algn="ctr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ОБУЧАЮЩИЕ И ТВОРЧЕСКИЕ РАБОТЫ</a:t>
            </a:r>
          </a:p>
          <a:p>
            <a:pPr marL="457200" indent="-45720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715963" indent="-715963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3-4 классов – развитие основ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творческой деятельности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освоение новых материалов путём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переноса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известных знаний и умений в новые ситуации, формирование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коммуникативных качеств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приобретение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социального  опыта.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indent="-457200" algn="ctr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ПРОЕКТЫ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endParaRPr lang="ru-RU" sz="2300" b="1" u="sng" dirty="0" smtClean="0">
              <a:solidFill>
                <a:schemeClr val="tx2"/>
              </a:solidFill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Wingdings" pitchFamily="2" charset="2"/>
              <a:buNone/>
              <a:defRPr/>
            </a:pPr>
            <a:r>
              <a:rPr lang="ru-RU" sz="2300" b="1" dirty="0" smtClean="0">
                <a:solidFill>
                  <a:srgbClr val="370B43"/>
                </a:solidFill>
              </a:rPr>
              <a:t>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41440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</TotalTime>
  <Words>2350</Words>
  <Application>Microsoft Office PowerPoint</Application>
  <PresentationFormat>Экран (4:3)</PresentationFormat>
  <Paragraphs>532</Paragraphs>
  <Slides>51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 Проектная деятельность  в начальной школе  курс «Технология»  УМК «Школа России», (авт. Лутцева Е.А., Зуева Т.П.) </vt:lpstr>
      <vt:lpstr>Проблемы темы</vt:lpstr>
      <vt:lpstr>Все ли виды работ можно назвать проектом</vt:lpstr>
      <vt:lpstr>Отличительные характеристики проекта</vt:lpstr>
      <vt:lpstr> Признаки того, что деятельность  не является проектом</vt:lpstr>
      <vt:lpstr>Требования к использованию метода проектов</vt:lpstr>
      <vt:lpstr>Главные достоинства проектов</vt:lpstr>
      <vt:lpstr>Планируемые результаты ФГОС НОО</vt:lpstr>
      <vt:lpstr>Ведущие цели 1- 4 классов в курсе технологии</vt:lpstr>
      <vt:lpstr>Школьный проект</vt:lpstr>
      <vt:lpstr>Приемы познавательной (внутренней) деятельности: </vt:lpstr>
      <vt:lpstr>    Формирование самостоятельной деятельности учащихся   </vt:lpstr>
      <vt:lpstr>Слайд 13</vt:lpstr>
      <vt:lpstr>Слайд 14</vt:lpstr>
      <vt:lpstr>Задания на развитие творческого мышления  (1 кл.)</vt:lpstr>
      <vt:lpstr>Задания на развитие творческого мышления  (2 кл.)</vt:lpstr>
      <vt:lpstr>Задание на развитие творческого мышления (3 кл.)</vt:lpstr>
      <vt:lpstr>Слайд 18</vt:lpstr>
      <vt:lpstr>Слайд 19</vt:lpstr>
      <vt:lpstr>Слайд 20</vt:lpstr>
      <vt:lpstr>Слайд 21</vt:lpstr>
      <vt:lpstr>Слайд 22</vt:lpstr>
      <vt:lpstr>Результаты проектной деятельности  младших школьников</vt:lpstr>
      <vt:lpstr>Подарки( к Рождеству и Пасхе)</vt:lpstr>
      <vt:lpstr>Комплексная работа (газета, праздник, театральная постановка)</vt:lpstr>
      <vt:lpstr>Проект «Этих дней не смолкнет слава» (газета,буклет)</vt:lpstr>
      <vt:lpstr>Проекты : «Страны мира», «Города России» (газета,буклет)</vt:lpstr>
      <vt:lpstr>Последовательность работы над проектом</vt:lpstr>
      <vt:lpstr>Последовательность работы над проектом</vt:lpstr>
      <vt:lpstr>Слайд 30</vt:lpstr>
      <vt:lpstr>Схема проектного задания (по технологии)</vt:lpstr>
      <vt:lpstr>Схема проектного задания (по технологии)</vt:lpstr>
      <vt:lpstr>Деление класса на рабочие проектные группы</vt:lpstr>
      <vt:lpstr>Слайд 34</vt:lpstr>
      <vt:lpstr>Творческая коллективная работа «Аквариум» (предпроектная,макет)</vt:lpstr>
      <vt:lpstr>Слайд 36</vt:lpstr>
      <vt:lpstr>Слайд 37</vt:lpstr>
      <vt:lpstr>Слайд 38</vt:lpstr>
      <vt:lpstr>Слайд 39</vt:lpstr>
      <vt:lpstr>Слайд 40</vt:lpstr>
      <vt:lpstr>Слайд 41</vt:lpstr>
      <vt:lpstr>Оценка выполнения проекта</vt:lpstr>
      <vt:lpstr>Субъекты проектной деятельности</vt:lpstr>
      <vt:lpstr>Роль учителя (педагога) в выполнении проекта младшими школьниками</vt:lpstr>
      <vt:lpstr>Функции учащихся, выполняющих проект </vt:lpstr>
      <vt:lpstr>Время и место выполнения проектов </vt:lpstr>
      <vt:lpstr>Типы проектов младших школьников</vt:lpstr>
      <vt:lpstr>Примерные темы проектов</vt:lpstr>
      <vt:lpstr>Примерные темы проектов</vt:lpstr>
      <vt:lpstr>Примерные темы проектов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Второй</cp:lastModifiedBy>
  <cp:revision>592</cp:revision>
  <dcterms:created xsi:type="dcterms:W3CDTF">2015-06-10T19:41:38Z</dcterms:created>
  <dcterms:modified xsi:type="dcterms:W3CDTF">2019-06-17T06:36:52Z</dcterms:modified>
</cp:coreProperties>
</file>