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9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E2F0E-C804-425F-93A8-BDC56BB4E261}" type="datetimeFigureOut">
              <a:rPr lang="ru-RU" smtClean="0"/>
              <a:pPr/>
              <a:t>17.05.2016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8E637-BC15-4693-B65A-8210709D59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14470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E2F0E-C804-425F-93A8-BDC56BB4E261}" type="datetimeFigureOut">
              <a:rPr lang="ru-RU" smtClean="0"/>
              <a:pPr/>
              <a:t>17.05.2016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8E637-BC15-4693-B65A-8210709D59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91775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E2F0E-C804-425F-93A8-BDC56BB4E261}" type="datetimeFigureOut">
              <a:rPr lang="ru-RU" smtClean="0"/>
              <a:pPr/>
              <a:t>17.05.2016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8E637-BC15-4693-B65A-8210709D59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35019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E2F0E-C804-425F-93A8-BDC56BB4E261}" type="datetimeFigureOut">
              <a:rPr lang="ru-RU" smtClean="0"/>
              <a:pPr/>
              <a:t>17.05.2016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8E637-BC15-4693-B65A-8210709D59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2618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E2F0E-C804-425F-93A8-BDC56BB4E261}" type="datetimeFigureOut">
              <a:rPr lang="ru-RU" smtClean="0"/>
              <a:pPr/>
              <a:t>17.05.2016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8E637-BC15-4693-B65A-8210709D59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49229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E2F0E-C804-425F-93A8-BDC56BB4E261}" type="datetimeFigureOut">
              <a:rPr lang="ru-RU" smtClean="0"/>
              <a:pPr/>
              <a:t>17.05.2016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8E637-BC15-4693-B65A-8210709D59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71611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E2F0E-C804-425F-93A8-BDC56BB4E261}" type="datetimeFigureOut">
              <a:rPr lang="ru-RU" smtClean="0"/>
              <a:pPr/>
              <a:t>17.05.2016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8E637-BC15-4693-B65A-8210709D59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54095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E2F0E-C804-425F-93A8-BDC56BB4E261}" type="datetimeFigureOut">
              <a:rPr lang="ru-RU" smtClean="0"/>
              <a:pPr/>
              <a:t>17.05.2016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8E637-BC15-4693-B65A-8210709D59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6842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E2F0E-C804-425F-93A8-BDC56BB4E261}" type="datetimeFigureOut">
              <a:rPr lang="ru-RU" smtClean="0"/>
              <a:pPr/>
              <a:t>17.05.2016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8E637-BC15-4693-B65A-8210709D59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80463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E2F0E-C804-425F-93A8-BDC56BB4E261}" type="datetimeFigureOut">
              <a:rPr lang="ru-RU" smtClean="0"/>
              <a:pPr/>
              <a:t>17.05.2016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8E637-BC15-4693-B65A-8210709D59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61870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E2F0E-C804-425F-93A8-BDC56BB4E261}" type="datetimeFigureOut">
              <a:rPr lang="ru-RU" smtClean="0"/>
              <a:pPr/>
              <a:t>17.05.2016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8E637-BC15-4693-B65A-8210709D59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37240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E2F0E-C804-425F-93A8-BDC56BB4E261}" type="datetimeFigureOut">
              <a:rPr lang="ru-RU" smtClean="0"/>
              <a:pPr/>
              <a:t>17.05.2016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8E637-BC15-4693-B65A-8210709D59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98406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Планирование как регулятивное УУД.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289427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Прочитали за 3-4 мин.</a:t>
            </a:r>
          </a:p>
          <a:p>
            <a:r>
              <a:rPr lang="ru-RU" dirty="0" smtClean="0"/>
              <a:t>Разделили на части и выделили те, которые отвечают на поставленный вопрос</a:t>
            </a:r>
          </a:p>
          <a:p>
            <a:r>
              <a:rPr lang="ru-RU" dirty="0" smtClean="0"/>
              <a:t>Выделили в тексте </a:t>
            </a:r>
            <a:r>
              <a:rPr lang="ru-RU" dirty="0" err="1" smtClean="0"/>
              <a:t>абз</a:t>
            </a:r>
            <a:r>
              <a:rPr lang="ru-RU" dirty="0" smtClean="0"/>
              <a:t>.: 1,курсив 3, 4, первое предложение 5,</a:t>
            </a:r>
          </a:p>
          <a:p>
            <a:r>
              <a:rPr lang="ru-RU" dirty="0" smtClean="0"/>
              <a:t>Выписали понятия и имена</a:t>
            </a:r>
          </a:p>
          <a:p>
            <a:r>
              <a:rPr lang="ru-RU" dirty="0" smtClean="0"/>
              <a:t>Рассмотреть таблицу- ленту времени, определили её части, отметили разделительное событие,</a:t>
            </a:r>
          </a:p>
          <a:p>
            <a:r>
              <a:rPr lang="ru-RU" dirty="0" smtClean="0"/>
              <a:t>Составили план ответа на основной вопрос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757174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Простой план ответа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1.Прочтите текст (представьте мысленно весь материал).</a:t>
            </a:r>
          </a:p>
          <a:p>
            <a:r>
              <a:rPr lang="ru-RU" dirty="0"/>
              <a:t>2.Разделите текст на части и выделите в каждой из них главную мысль.</a:t>
            </a:r>
          </a:p>
          <a:p>
            <a:r>
              <a:rPr lang="ru-RU" dirty="0"/>
              <a:t>3.Озаглавьте части.</a:t>
            </a:r>
          </a:p>
          <a:p>
            <a:r>
              <a:rPr lang="ru-RU" dirty="0"/>
              <a:t>4.Прочитайте текст во второй раз и проверьте, все ли главные мысли отражены в плане.</a:t>
            </a:r>
          </a:p>
          <a:p>
            <a:r>
              <a:rPr lang="ru-RU" dirty="0"/>
              <a:t>5.Запишите план.</a:t>
            </a:r>
          </a:p>
        </p:txBody>
      </p:sp>
    </p:spTree>
    <p:extLst>
      <p:ext uri="{BB962C8B-B14F-4D97-AF65-F5344CB8AC3E}">
        <p14:creationId xmlns:p14="http://schemas.microsoft.com/office/powerpoint/2010/main" xmlns="" val="11028914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Сложный </a:t>
            </a:r>
            <a:r>
              <a:rPr lang="ru-RU" b="1" dirty="0"/>
              <a:t>план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1.Внимательно прочитайте изучаемый материал.</a:t>
            </a:r>
          </a:p>
          <a:p>
            <a:r>
              <a:rPr lang="ru-RU" dirty="0"/>
              <a:t>2.Разделите его на основные смысловые части и озаглавьте их (пункты плана).</a:t>
            </a:r>
          </a:p>
          <a:p>
            <a:r>
              <a:rPr lang="ru-RU" dirty="0"/>
              <a:t>3.Разделите на смысловые части содержание каждого пункта и озаглавьте (подпункты плана).</a:t>
            </a:r>
          </a:p>
          <a:p>
            <a:r>
              <a:rPr lang="ru-RU" dirty="0"/>
              <a:t>4.Проверьте, не совмещаются ли пункты и подпункты плана, полностью ли отражено в них основное содержание изучаемого материала.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057783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Вопросный план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Записывается в форме вопросов к тексту; </a:t>
            </a:r>
            <a:endParaRPr lang="ru-RU" dirty="0" smtClean="0"/>
          </a:p>
          <a:p>
            <a:r>
              <a:rPr lang="ru-RU" dirty="0" smtClean="0"/>
              <a:t>каждому </a:t>
            </a:r>
            <a:r>
              <a:rPr lang="ru-RU" dirty="0"/>
              <a:t>информативному центру текста соответствует один вопрос</a:t>
            </a:r>
            <a:r>
              <a:rPr lang="ru-RU" dirty="0" smtClean="0"/>
              <a:t>.</a:t>
            </a:r>
          </a:p>
          <a:p>
            <a:r>
              <a:rPr lang="ru-RU" dirty="0" smtClean="0"/>
              <a:t> при </a:t>
            </a:r>
            <a:r>
              <a:rPr lang="ru-RU" dirty="0"/>
              <a:t>составлении вопросного плана желательно использовать вопросительные слова, а не словосочетания с частицей ли (например: как.., сколько.., когда.., почему… и т. д., </a:t>
            </a:r>
          </a:p>
        </p:txBody>
      </p:sp>
    </p:spTree>
    <p:extLst>
      <p:ext uri="{BB962C8B-B14F-4D97-AF65-F5344CB8AC3E}">
        <p14:creationId xmlns:p14="http://schemas.microsoft.com/office/powerpoint/2010/main" xmlns="" val="15748230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Цитатный план.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Цитата- это дословная передача чужого высказывания.</a:t>
            </a:r>
          </a:p>
          <a:p>
            <a:r>
              <a:rPr lang="ru-RU" dirty="0" smtClean="0"/>
              <a:t>Прочитать </a:t>
            </a:r>
            <a:r>
              <a:rPr lang="ru-RU" dirty="0"/>
              <a:t>текст, </a:t>
            </a:r>
            <a:r>
              <a:rPr lang="ru-RU" dirty="0" smtClean="0"/>
              <a:t>отметить </a:t>
            </a:r>
            <a:r>
              <a:rPr lang="ru-RU" dirty="0"/>
              <a:t>в нем основное содержание, главные мысли, </a:t>
            </a:r>
            <a:r>
              <a:rPr lang="ru-RU" dirty="0" smtClean="0"/>
              <a:t>выделить те </a:t>
            </a:r>
            <a:r>
              <a:rPr lang="ru-RU" dirty="0"/>
              <a:t>мысли, которые войдут в конспект.</a:t>
            </a:r>
          </a:p>
          <a:p>
            <a:r>
              <a:rPr lang="ru-RU" dirty="0"/>
              <a:t> В соответствии с правилами записи и сокращения цитат </a:t>
            </a:r>
            <a:r>
              <a:rPr lang="ru-RU" dirty="0" smtClean="0"/>
              <a:t>выписать </a:t>
            </a:r>
            <a:r>
              <a:rPr lang="ru-RU" dirty="0"/>
              <a:t>их в тетрадь. Форма записи может быть разной, например:</a:t>
            </a:r>
          </a:p>
          <a:p>
            <a:r>
              <a:rPr lang="ru-RU" dirty="0"/>
              <a:t>1-й вариант:</a:t>
            </a:r>
          </a:p>
          <a:p>
            <a:r>
              <a:rPr lang="ru-RU" dirty="0"/>
              <a:t>1. (цитата);</a:t>
            </a:r>
          </a:p>
          <a:p>
            <a:r>
              <a:rPr lang="ru-RU" dirty="0"/>
              <a:t>2.(цитата);</a:t>
            </a:r>
          </a:p>
          <a:p>
            <a:r>
              <a:rPr lang="ru-RU" dirty="0"/>
              <a:t>3.(цитата).</a:t>
            </a:r>
          </a:p>
          <a:p>
            <a:r>
              <a:rPr lang="ru-RU" dirty="0"/>
              <a:t>2-й вариант</a:t>
            </a:r>
          </a:p>
          <a:p>
            <a:r>
              <a:rPr lang="ru-RU" dirty="0"/>
              <a:t>Основные вопросы.</a:t>
            </a:r>
          </a:p>
          <a:p>
            <a:r>
              <a:rPr lang="ru-RU" dirty="0"/>
              <a:t>Доказательства (цитаты)</a:t>
            </a:r>
          </a:p>
        </p:txBody>
      </p:sp>
    </p:spTree>
    <p:extLst>
      <p:ext uri="{BB962C8B-B14F-4D97-AF65-F5344CB8AC3E}">
        <p14:creationId xmlns:p14="http://schemas.microsoft.com/office/powerpoint/2010/main" xmlns="" val="16190870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Тезисный план.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Тезис — это кратко сформулированное основное положение абзаца, текста лекции, </a:t>
            </a:r>
            <a:r>
              <a:rPr lang="ru-RU" dirty="0" smtClean="0"/>
              <a:t>доклада.</a:t>
            </a:r>
          </a:p>
          <a:p>
            <a:r>
              <a:rPr lang="ru-RU" dirty="0" smtClean="0"/>
              <a:t> </a:t>
            </a:r>
            <a:r>
              <a:rPr lang="ru-RU" dirty="0"/>
              <a:t>Тезисы обычно совпадают с информативным центром абзаца.</a:t>
            </a:r>
          </a:p>
          <a:p>
            <a:r>
              <a:rPr lang="ru-RU" dirty="0" smtClean="0"/>
              <a:t>1.Прочитайть </a:t>
            </a:r>
            <a:r>
              <a:rPr lang="ru-RU" dirty="0"/>
              <a:t>текст. В каждом абзаце </a:t>
            </a:r>
            <a:r>
              <a:rPr lang="ru-RU" dirty="0" smtClean="0"/>
              <a:t>выделить </a:t>
            </a:r>
            <a:r>
              <a:rPr lang="ru-RU" dirty="0"/>
              <a:t>предложения, в которых выражается главная мысль абзаца.</a:t>
            </a:r>
          </a:p>
          <a:p>
            <a:r>
              <a:rPr lang="ru-RU" dirty="0"/>
              <a:t>2. </a:t>
            </a:r>
            <a:r>
              <a:rPr lang="ru-RU" dirty="0" smtClean="0"/>
              <a:t>Записать </a:t>
            </a:r>
            <a:r>
              <a:rPr lang="ru-RU" dirty="0"/>
              <a:t>эти предложения в том порядке, в каком они предъявлены в тексте.</a:t>
            </a:r>
          </a:p>
          <a:p>
            <a:r>
              <a:rPr lang="ru-RU" dirty="0"/>
              <a:t>3. В процесс записи </a:t>
            </a:r>
            <a:r>
              <a:rPr lang="ru-RU" dirty="0" smtClean="0"/>
              <a:t>пронумеровать </a:t>
            </a:r>
            <a:r>
              <a:rPr lang="ru-RU" dirty="0"/>
              <a:t>их. У вас получатся тезисы текста.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929977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План рецензии на ответ товарища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Оцените, насколько правильно и грамотно ответил Ваш товарищ, какие ошибки он допустил.</a:t>
            </a:r>
          </a:p>
          <a:p>
            <a:r>
              <a:rPr lang="ru-RU" dirty="0"/>
              <a:t>2. </a:t>
            </a:r>
            <a:r>
              <a:rPr lang="ru-RU" dirty="0" smtClean="0"/>
              <a:t>Следовал </a:t>
            </a:r>
            <a:r>
              <a:rPr lang="ru-RU" dirty="0"/>
              <a:t>ли он намеченному плану, в чем отошел от него, что пропустил.</a:t>
            </a:r>
          </a:p>
          <a:p>
            <a:r>
              <a:rPr lang="ru-RU" dirty="0"/>
              <a:t>3. Вспомните, выразил ли ученик своё личное мнение и отношение к историческим событиям и их участникам.</a:t>
            </a:r>
          </a:p>
          <a:p>
            <a:r>
              <a:rPr lang="ru-RU" dirty="0"/>
              <a:t>4. Употреблял ли он в рассказе необходимые термины и понятия.</a:t>
            </a:r>
          </a:p>
          <a:p>
            <a:r>
              <a:rPr lang="ru-RU" dirty="0"/>
              <a:t>5. Укажите ошибки и недостатки речи (ненужные повторения, отсутствие эпитетов, живых характеристик людей и событий).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68473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Универ</a:t>
            </a:r>
            <a:r>
              <a:rPr lang="ru-RU" dirty="0"/>
              <a:t>с</a:t>
            </a:r>
            <a:r>
              <a:rPr lang="ru-RU" dirty="0" smtClean="0"/>
              <a:t>альные учебные действия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200" dirty="0"/>
              <a:t>это обобщенные действия, открывающие возможность широкой ориентации </a:t>
            </a:r>
            <a:r>
              <a:rPr lang="ru-RU" sz="3200" dirty="0" smtClean="0"/>
              <a:t>учащихся  </a:t>
            </a:r>
            <a:r>
              <a:rPr lang="ru-RU" sz="3200" dirty="0"/>
              <a:t>в строении самой учебной деятельности, </a:t>
            </a:r>
            <a:r>
              <a:rPr lang="ru-RU" sz="3200" dirty="0" smtClean="0"/>
              <a:t>включая</a:t>
            </a:r>
          </a:p>
          <a:p>
            <a:r>
              <a:rPr lang="ru-RU" sz="3200" dirty="0"/>
              <a:t> </a:t>
            </a:r>
            <a:r>
              <a:rPr lang="ru-RU" sz="3200" dirty="0" smtClean="0"/>
              <a:t>   </a:t>
            </a:r>
            <a:r>
              <a:rPr lang="ru-RU" sz="3200" dirty="0"/>
              <a:t>осознание учащимися ее целевой направленности</a:t>
            </a:r>
            <a:r>
              <a:rPr lang="ru-RU" sz="3200" dirty="0" smtClean="0"/>
              <a:t>,</a:t>
            </a:r>
          </a:p>
          <a:p>
            <a:r>
              <a:rPr lang="ru-RU" sz="3200" dirty="0"/>
              <a:t> </a:t>
            </a:r>
            <a:r>
              <a:rPr lang="ru-RU" sz="3200" dirty="0" smtClean="0"/>
              <a:t>   </a:t>
            </a:r>
            <a:r>
              <a:rPr lang="ru-RU" sz="3200" dirty="0"/>
              <a:t>ценностно-смысловых и </a:t>
            </a:r>
            <a:r>
              <a:rPr lang="ru-RU" sz="3200" dirty="0" err="1"/>
              <a:t>операциональных</a:t>
            </a:r>
            <a:r>
              <a:rPr lang="ru-RU" sz="3200" dirty="0"/>
              <a:t> </a:t>
            </a:r>
            <a:r>
              <a:rPr lang="ru-RU" sz="3200" dirty="0" smtClean="0"/>
              <a:t>характеристик</a:t>
            </a:r>
          </a:p>
          <a:p>
            <a:r>
              <a:rPr lang="ru-RU" sz="3200" dirty="0" smtClean="0"/>
              <a:t>означают </a:t>
            </a:r>
            <a:r>
              <a:rPr lang="ru-RU" sz="3200" dirty="0"/>
              <a:t>саморазвитие и самосовершенствование путём сознательного и активного поиска и усвоения информации</a:t>
            </a:r>
          </a:p>
        </p:txBody>
      </p:sp>
    </p:spTree>
    <p:extLst>
      <p:ext uri="{BB962C8B-B14F-4D97-AF65-F5344CB8AC3E}">
        <p14:creationId xmlns:p14="http://schemas.microsoft.com/office/powerpoint/2010/main" xmlns="" val="1647879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              Функции </a:t>
            </a:r>
            <a:r>
              <a:rPr lang="ru-RU" dirty="0" smtClean="0"/>
              <a:t>УУД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 </a:t>
            </a:r>
            <a:r>
              <a:rPr lang="ru-RU" dirty="0"/>
              <a:t> обеспечение возможностей учащегося самостоятельно осуществлять деятельность учения,</a:t>
            </a:r>
          </a:p>
          <a:p>
            <a:r>
              <a:rPr lang="ru-RU" dirty="0" smtClean="0"/>
              <a:t> </a:t>
            </a:r>
            <a:r>
              <a:rPr lang="ru-RU" dirty="0"/>
              <a:t>ставить учебные цели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/>
              <a:t>искать и использовать необходимые средства и способы их достижения, </a:t>
            </a:r>
            <a:endParaRPr lang="ru-RU" dirty="0" smtClean="0"/>
          </a:p>
          <a:p>
            <a:r>
              <a:rPr lang="ru-RU" dirty="0" smtClean="0"/>
              <a:t>контролировать </a:t>
            </a:r>
            <a:r>
              <a:rPr lang="ru-RU" dirty="0"/>
              <a:t>и оценивать процесс и результаты деятельности; </a:t>
            </a:r>
            <a:endParaRPr lang="ru-RU" dirty="0" smtClean="0"/>
          </a:p>
          <a:p>
            <a:r>
              <a:rPr lang="ru-RU" dirty="0"/>
              <a:t> создание условий для гармоничного развития личности и ее самореализации на основе готовности к непрерывному </a:t>
            </a:r>
            <a:r>
              <a:rPr lang="ru-RU" dirty="0" smtClean="0"/>
              <a:t>образованию;</a:t>
            </a:r>
          </a:p>
          <a:p>
            <a:r>
              <a:rPr lang="ru-RU" dirty="0" smtClean="0"/>
              <a:t>обеспечение </a:t>
            </a:r>
            <a:r>
              <a:rPr lang="ru-RU" dirty="0"/>
              <a:t>успешного усвоения знаний, умений и навыков и формирование компетентностей в любой предметной области. 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90156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Виды универсальных учебных действий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 </a:t>
            </a:r>
            <a:r>
              <a:rPr lang="ru-RU" sz="3200" dirty="0"/>
              <a:t>личностный; </a:t>
            </a:r>
          </a:p>
          <a:p>
            <a:r>
              <a:rPr lang="ru-RU" sz="4000" i="1" dirty="0" smtClean="0"/>
              <a:t> регулятивный</a:t>
            </a:r>
            <a:r>
              <a:rPr lang="ru-RU" sz="3200" dirty="0"/>
              <a:t> - р</a:t>
            </a:r>
            <a:r>
              <a:rPr lang="ru-RU" sz="3200" u="sng" dirty="0"/>
              <a:t>егулирующий</a:t>
            </a:r>
            <a:r>
              <a:rPr lang="ru-RU" sz="3200" dirty="0"/>
              <a:t> </a:t>
            </a:r>
            <a:r>
              <a:rPr lang="ru-RU" sz="3200" u="sng" dirty="0"/>
              <a:t>определяющий</a:t>
            </a:r>
            <a:r>
              <a:rPr lang="ru-RU" sz="3200" dirty="0"/>
              <a:t> </a:t>
            </a:r>
            <a:r>
              <a:rPr lang="ru-RU" sz="3200" u="sng" dirty="0"/>
              <a:t>направление,</a:t>
            </a:r>
            <a:r>
              <a:rPr lang="ru-RU" sz="3200" dirty="0"/>
              <a:t> </a:t>
            </a:r>
            <a:r>
              <a:rPr lang="ru-RU" sz="3200" u="sng" dirty="0"/>
              <a:t>развитие</a:t>
            </a:r>
            <a:r>
              <a:rPr lang="ru-RU" sz="3200" dirty="0"/>
              <a:t> </a:t>
            </a:r>
            <a:endParaRPr lang="ru-RU" sz="3200" dirty="0" smtClean="0"/>
          </a:p>
          <a:p>
            <a:pPr marL="0" indent="0">
              <a:buNone/>
            </a:pPr>
            <a:r>
              <a:rPr lang="ru-RU" sz="3200" dirty="0"/>
              <a:t> </a:t>
            </a:r>
            <a:r>
              <a:rPr lang="ru-RU" sz="3200" dirty="0" smtClean="0"/>
              <a:t>   чего-нибудь</a:t>
            </a:r>
            <a:r>
              <a:rPr lang="ru-RU" sz="3200" dirty="0"/>
              <a:t>, вносящий </a:t>
            </a:r>
            <a:r>
              <a:rPr lang="ru-RU" sz="3200" u="sng" dirty="0"/>
              <a:t>порядок,</a:t>
            </a:r>
            <a:r>
              <a:rPr lang="ru-RU" sz="3200" dirty="0"/>
              <a:t> </a:t>
            </a:r>
            <a:r>
              <a:rPr lang="ru-RU" sz="3200" u="sng" dirty="0"/>
              <a:t>планомерность</a:t>
            </a:r>
            <a:r>
              <a:rPr lang="ru-RU" sz="3200" dirty="0"/>
              <a:t> во </a:t>
            </a:r>
            <a:endParaRPr lang="ru-RU" sz="3200" dirty="0" smtClean="0"/>
          </a:p>
          <a:p>
            <a:pPr marL="0" indent="0">
              <a:buNone/>
            </a:pPr>
            <a:r>
              <a:rPr lang="ru-RU" sz="3200" dirty="0"/>
              <a:t> </a:t>
            </a:r>
            <a:r>
              <a:rPr lang="ru-RU" sz="3200" dirty="0" smtClean="0"/>
              <a:t>   что-нибудь.</a:t>
            </a:r>
          </a:p>
          <a:p>
            <a:r>
              <a:rPr lang="ru-RU" sz="3200" dirty="0" smtClean="0"/>
              <a:t>  </a:t>
            </a:r>
            <a:r>
              <a:rPr lang="ru-RU" sz="3200" dirty="0"/>
              <a:t> </a:t>
            </a:r>
            <a:r>
              <a:rPr lang="ru-RU" sz="3200" dirty="0" smtClean="0"/>
              <a:t> </a:t>
            </a:r>
            <a:r>
              <a:rPr lang="ru-RU" sz="3200" dirty="0"/>
              <a:t>познавательный; </a:t>
            </a:r>
          </a:p>
          <a:p>
            <a:r>
              <a:rPr lang="ru-RU" sz="3200" dirty="0" smtClean="0"/>
              <a:t> </a:t>
            </a:r>
            <a:r>
              <a:rPr lang="ru-RU" sz="3200" dirty="0"/>
              <a:t>коммуникативный</a:t>
            </a:r>
          </a:p>
        </p:txBody>
      </p:sp>
    </p:spTree>
    <p:extLst>
      <p:ext uri="{BB962C8B-B14F-4D97-AF65-F5344CB8AC3E}">
        <p14:creationId xmlns:p14="http://schemas.microsoft.com/office/powerpoint/2010/main" xmlns="" val="614515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Функция регулятивных УУД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организация учащимся своей учебной </a:t>
            </a:r>
            <a:r>
              <a:rPr lang="ru-RU" dirty="0" smtClean="0"/>
              <a:t>деятельности</a:t>
            </a:r>
            <a:r>
              <a:rPr lang="ru-RU" dirty="0"/>
              <a:t>:</a:t>
            </a:r>
          </a:p>
          <a:p>
            <a:r>
              <a:rPr lang="ru-RU" dirty="0"/>
              <a:t>- целеполагание 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- планирование </a:t>
            </a:r>
          </a:p>
          <a:p>
            <a:r>
              <a:rPr lang="ru-RU" dirty="0" smtClean="0"/>
              <a:t> - прогнозирование,</a:t>
            </a:r>
          </a:p>
          <a:p>
            <a:r>
              <a:rPr lang="ru-RU" dirty="0" smtClean="0"/>
              <a:t>- контроль,</a:t>
            </a:r>
            <a:r>
              <a:rPr lang="ru-RU" dirty="0"/>
              <a:t> </a:t>
            </a:r>
            <a:endParaRPr lang="ru-RU" dirty="0" smtClean="0"/>
          </a:p>
          <a:p>
            <a:r>
              <a:rPr lang="ru-RU" dirty="0" smtClean="0"/>
              <a:t>- коррекция,</a:t>
            </a:r>
            <a:r>
              <a:rPr lang="ru-RU" dirty="0"/>
              <a:t> </a:t>
            </a:r>
            <a:endParaRPr lang="ru-RU" dirty="0" smtClean="0"/>
          </a:p>
          <a:p>
            <a:r>
              <a:rPr lang="ru-RU" dirty="0" smtClean="0"/>
              <a:t>- оценка, </a:t>
            </a:r>
          </a:p>
          <a:p>
            <a:r>
              <a:rPr lang="ru-RU" dirty="0" smtClean="0"/>
              <a:t>-</a:t>
            </a:r>
            <a:r>
              <a:rPr lang="ru-RU" dirty="0" err="1" smtClean="0"/>
              <a:t>саморегуляция</a:t>
            </a:r>
            <a:r>
              <a:rPr lang="ru-RU" dirty="0"/>
              <a:t> 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92685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Планирование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600" dirty="0"/>
              <a:t>определение последовательности промежуточных целей с учетом конечного результата</a:t>
            </a:r>
            <a:r>
              <a:rPr lang="ru-RU" sz="3600" dirty="0" smtClean="0"/>
              <a:t>;</a:t>
            </a:r>
          </a:p>
          <a:p>
            <a:r>
              <a:rPr lang="ru-RU" sz="3600" dirty="0" smtClean="0"/>
              <a:t> </a:t>
            </a:r>
            <a:r>
              <a:rPr lang="ru-RU" sz="3600" dirty="0"/>
              <a:t>составление плана и последовательности действий</a:t>
            </a:r>
            <a:r>
              <a:rPr lang="ru-RU" sz="3600" dirty="0" smtClean="0"/>
              <a:t>;</a:t>
            </a:r>
          </a:p>
          <a:p>
            <a:r>
              <a:rPr lang="ru-RU" sz="3600" dirty="0" smtClean="0"/>
              <a:t> </a:t>
            </a:r>
            <a:r>
              <a:rPr lang="ru-RU" sz="3600" dirty="0"/>
              <a:t>происходит с введения определения понятия «план</a:t>
            </a:r>
            <a:r>
              <a:rPr lang="ru-RU" sz="3600" dirty="0" smtClean="0"/>
              <a:t>».</a:t>
            </a:r>
          </a:p>
          <a:p>
            <a:r>
              <a:rPr lang="ru-RU" sz="4000" i="1" dirty="0" smtClean="0"/>
              <a:t> </a:t>
            </a:r>
            <a:r>
              <a:rPr lang="ru-RU" sz="4000" i="1" dirty="0"/>
              <a:t>План – это порядок, последовательность </a:t>
            </a:r>
            <a:r>
              <a:rPr lang="ru-RU" sz="4000" i="1" dirty="0" smtClean="0"/>
              <a:t>действий</a:t>
            </a:r>
            <a:r>
              <a:rPr lang="ru-RU" sz="4000" i="1" dirty="0"/>
              <a:t>,</a:t>
            </a:r>
            <a:r>
              <a:rPr lang="ru-RU" sz="4000" i="1" dirty="0" smtClean="0"/>
              <a:t> </a:t>
            </a:r>
            <a:r>
              <a:rPr lang="ru-RU" sz="4000" i="1" dirty="0"/>
              <a:t>алгоритм, инструкция.</a:t>
            </a:r>
          </a:p>
          <a:p>
            <a:endParaRPr lang="ru-RU" sz="3600" dirty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3940015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Приёмы </a:t>
            </a:r>
            <a:r>
              <a:rPr lang="ru-RU" dirty="0"/>
              <a:t>формирования УУД планирования собственной учебной деятельности </a:t>
            </a: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 </a:t>
            </a:r>
            <a:r>
              <a:rPr lang="ru-RU" sz="3200" dirty="0"/>
              <a:t>обсуждение готового плана решения учебной задачи</a:t>
            </a:r>
            <a:r>
              <a:rPr lang="ru-RU" sz="3200" dirty="0" smtClean="0"/>
              <a:t>;</a:t>
            </a:r>
          </a:p>
          <a:p>
            <a:r>
              <a:rPr lang="ru-RU" sz="3200" dirty="0" smtClean="0"/>
              <a:t> </a:t>
            </a:r>
            <a:r>
              <a:rPr lang="ru-RU" sz="3200" dirty="0"/>
              <a:t>работа с деформированным планом решения учебной задачи</a:t>
            </a:r>
            <a:r>
              <a:rPr lang="ru-RU" sz="3200" dirty="0" smtClean="0"/>
              <a:t>;</a:t>
            </a:r>
          </a:p>
          <a:p>
            <a:r>
              <a:rPr lang="ru-RU" sz="3200" dirty="0" smtClean="0"/>
              <a:t> </a:t>
            </a:r>
            <a:r>
              <a:rPr lang="ru-RU" sz="3200" dirty="0"/>
              <a:t>использование плана с недостающими или избыточными пунктами; </a:t>
            </a:r>
            <a:endParaRPr lang="ru-RU" sz="3200" dirty="0" smtClean="0"/>
          </a:p>
          <a:p>
            <a:r>
              <a:rPr lang="ru-RU" sz="3200" dirty="0" smtClean="0"/>
              <a:t>составление </a:t>
            </a:r>
            <a:r>
              <a:rPr lang="ru-RU" sz="3200" dirty="0"/>
              <a:t>своего плана решения учебной задачи.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3634371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Замечание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 </a:t>
            </a:r>
            <a:r>
              <a:rPr lang="ru-RU" dirty="0"/>
              <a:t>план урока или его этапа должен быть рабочим: </a:t>
            </a:r>
            <a:endParaRPr lang="ru-RU" dirty="0" smtClean="0"/>
          </a:p>
          <a:p>
            <a:r>
              <a:rPr lang="ru-RU" dirty="0" smtClean="0"/>
              <a:t>необходимо </a:t>
            </a:r>
            <a:r>
              <a:rPr lang="ru-RU" dirty="0"/>
              <a:t>по ходу урока периодически возвращаться к </a:t>
            </a:r>
            <a:r>
              <a:rPr lang="ru-RU" dirty="0" smtClean="0"/>
              <a:t>плану,</a:t>
            </a:r>
          </a:p>
          <a:p>
            <a:r>
              <a:rPr lang="ru-RU" dirty="0" smtClean="0"/>
              <a:t>отмечать </a:t>
            </a:r>
            <a:r>
              <a:rPr lang="ru-RU" dirty="0"/>
              <a:t>выполненное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/>
              <a:t>определять цель следующего этапа и дальнейшие действия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/>
              <a:t>контролировать ход решения учебной задачи, корректировать и оценивать свои действия.</a:t>
            </a:r>
          </a:p>
          <a:p>
            <a:r>
              <a:rPr lang="ru-RU" dirty="0"/>
              <a:t>Работа по планированию своих действий способствует развитию осознанности выполняемой деятельности, контроля за достижением цели, оценивания, выявления причин ошибок и их коррекции</a:t>
            </a:r>
            <a:r>
              <a:rPr lang="ru-RU" b="1" dirty="0"/>
              <a:t>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23459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Планирование учебной деятельности  по образцу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Прочитать</a:t>
            </a:r>
          </a:p>
          <a:p>
            <a:r>
              <a:rPr lang="ru-RU" dirty="0" smtClean="0"/>
              <a:t>Выделить те части текста, которые дают ответ на основной вопрос,</a:t>
            </a:r>
          </a:p>
          <a:p>
            <a:r>
              <a:rPr lang="ru-RU" dirty="0" smtClean="0"/>
              <a:t>Выписать  (отметить в учебнике) главные факты отвечающие на вопрос,</a:t>
            </a:r>
          </a:p>
          <a:p>
            <a:r>
              <a:rPr lang="ru-RU" dirty="0" smtClean="0"/>
              <a:t>Выписать главные слова(понятия), имена, </a:t>
            </a:r>
          </a:p>
          <a:p>
            <a:r>
              <a:rPr lang="ru-RU" dirty="0" smtClean="0"/>
              <a:t>Разобрать схемы, ознакомиться с рисунками, подписями к ним.</a:t>
            </a:r>
          </a:p>
          <a:p>
            <a:r>
              <a:rPr lang="ru-RU" dirty="0" smtClean="0"/>
              <a:t>Составить план ответа на заданный вопрос.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114872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673</Words>
  <Application>Microsoft Office PowerPoint</Application>
  <PresentationFormat>Произвольный</PresentationFormat>
  <Paragraphs>98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Планирование как регулятивное УУД.</vt:lpstr>
      <vt:lpstr>Универсальные учебные действия</vt:lpstr>
      <vt:lpstr>              Функции УУД</vt:lpstr>
      <vt:lpstr> Виды универсальных учебных действий</vt:lpstr>
      <vt:lpstr>Функция регулятивных УУД </vt:lpstr>
      <vt:lpstr>Планирование</vt:lpstr>
      <vt:lpstr>Приёмы формирования УУД планирования собственной учебной деятельности </vt:lpstr>
      <vt:lpstr>Замечание</vt:lpstr>
      <vt:lpstr>Планирование учебной деятельности  по образцу</vt:lpstr>
      <vt:lpstr>Пример: </vt:lpstr>
      <vt:lpstr>Простой план ответа</vt:lpstr>
      <vt:lpstr>Сложный план. </vt:lpstr>
      <vt:lpstr>Вопросный план. </vt:lpstr>
      <vt:lpstr>Цитатный план. </vt:lpstr>
      <vt:lpstr>Тезисный план. </vt:lpstr>
      <vt:lpstr>План рецензии на ответ товарища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Планирование как регулятивное УУД.</dc:title>
  <dc:creator>Директор</dc:creator>
  <cp:lastModifiedBy>марина</cp:lastModifiedBy>
  <cp:revision>9</cp:revision>
  <dcterms:created xsi:type="dcterms:W3CDTF">2016-05-16T06:21:22Z</dcterms:created>
  <dcterms:modified xsi:type="dcterms:W3CDTF">2016-05-17T08:55:34Z</dcterms:modified>
</cp:coreProperties>
</file>