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89" r:id="rId3"/>
    <p:sldId id="294" r:id="rId4"/>
    <p:sldId id="286" r:id="rId5"/>
    <p:sldId id="287" r:id="rId6"/>
    <p:sldId id="290" r:id="rId7"/>
    <p:sldId id="291" r:id="rId8"/>
    <p:sldId id="297" r:id="rId9"/>
    <p:sldId id="260" r:id="rId10"/>
    <p:sldId id="261" r:id="rId11"/>
    <p:sldId id="263" r:id="rId12"/>
    <p:sldId id="265" r:id="rId13"/>
    <p:sldId id="266" r:id="rId14"/>
    <p:sldId id="267" r:id="rId15"/>
    <p:sldId id="268" r:id="rId16"/>
    <p:sldId id="269" r:id="rId17"/>
    <p:sldId id="299" r:id="rId18"/>
    <p:sldId id="300" r:id="rId19"/>
    <p:sldId id="275" r:id="rId20"/>
    <p:sldId id="276" r:id="rId21"/>
    <p:sldId id="277" r:id="rId22"/>
    <p:sldId id="295" r:id="rId23"/>
    <p:sldId id="279" r:id="rId24"/>
    <p:sldId id="281" r:id="rId25"/>
    <p:sldId id="285" r:id="rId26"/>
    <p:sldId id="293" r:id="rId27"/>
    <p:sldId id="282" r:id="rId28"/>
    <p:sldId id="292" r:id="rId29"/>
    <p:sldId id="283" r:id="rId30"/>
    <p:sldId id="284" r:id="rId31"/>
    <p:sldId id="30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294" autoAdjust="0"/>
  </p:normalViewPr>
  <p:slideViewPr>
    <p:cSldViewPr>
      <p:cViewPr varScale="1">
        <p:scale>
          <a:sx n="46" d="100"/>
          <a:sy n="46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66897-9A02-4922-AFA1-8236A2E1022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0D7DD-9E89-4C18-AE60-EAAC6922F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0D7DD-9E89-4C18-AE60-EAAC6922FFF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1985-A6CC-41C9-A06B-CB06C56A73D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50A4-8102-4984-BA3B-7767102E6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1985-A6CC-41C9-A06B-CB06C56A73D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50A4-8102-4984-BA3B-7767102E6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1985-A6CC-41C9-A06B-CB06C56A73D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50A4-8102-4984-BA3B-7767102E6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1985-A6CC-41C9-A06B-CB06C56A73D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50A4-8102-4984-BA3B-7767102E6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1985-A6CC-41C9-A06B-CB06C56A73D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50A4-8102-4984-BA3B-7767102E6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1985-A6CC-41C9-A06B-CB06C56A73D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50A4-8102-4984-BA3B-7767102E6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1985-A6CC-41C9-A06B-CB06C56A73D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50A4-8102-4984-BA3B-7767102E6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1985-A6CC-41C9-A06B-CB06C56A73D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50A4-8102-4984-BA3B-7767102E6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1985-A6CC-41C9-A06B-CB06C56A73D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50A4-8102-4984-BA3B-7767102E6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1985-A6CC-41C9-A06B-CB06C56A73D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50A4-8102-4984-BA3B-7767102E6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1985-A6CC-41C9-A06B-CB06C56A73D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50A4-8102-4984-BA3B-7767102E6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1985-A6CC-41C9-A06B-CB06C56A73D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650A4-8102-4984-BA3B-7767102E6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gf.ru/pedagogu/EFY/Webinars.asp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1071563"/>
            <a:ext cx="8229600" cy="2071687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Смысловое чтение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5" name="Рисунок 10" descr="4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143248"/>
            <a:ext cx="4847322" cy="331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8072494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3200" b="1" i="1" dirty="0" smtClean="0">
                <a:cs typeface="Aharoni" panose="02010803020104030203" pitchFamily="2" charset="-79"/>
              </a:rPr>
              <a:t>Какой вывод можно сделать</a:t>
            </a:r>
            <a:r>
              <a:rPr lang="ru-RU" altLang="ru-RU" sz="3200" dirty="0" smtClean="0">
                <a:cs typeface="Aharoni" panose="02010803020104030203" pitchFamily="2" charset="-79"/>
              </a:rPr>
              <a:t>: </a:t>
            </a:r>
            <a:r>
              <a:rPr lang="ru-RU" altLang="ru-RU" sz="3200" dirty="0" smtClean="0">
                <a:solidFill>
                  <a:srgbClr val="C00000"/>
                </a:solidFill>
                <a:cs typeface="Aharoni" panose="02010803020104030203" pitchFamily="2" charset="-79"/>
              </a:rPr>
              <a:t>при сравнении один объект сравнивается с другим по какому-то признаку.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3200" dirty="0" smtClean="0">
                <a:cs typeface="Aharoni" panose="02010803020104030203" pitchFamily="2" charset="-79"/>
              </a:rPr>
              <a:t>2) Определим слова, которые связывают объекты сравнения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3200" i="1" dirty="0" smtClean="0">
                <a:cs typeface="Aharoni" panose="02010803020104030203" pitchFamily="2" charset="-79"/>
              </a:rPr>
              <a:t>Олень, </a:t>
            </a:r>
            <a:r>
              <a:rPr lang="ru-RU" altLang="ru-RU" sz="3200" b="1" i="1" dirty="0" smtClean="0">
                <a:cs typeface="Aharoni" panose="02010803020104030203" pitchFamily="2" charset="-79"/>
              </a:rPr>
              <a:t>как </a:t>
            </a:r>
            <a:r>
              <a:rPr lang="ru-RU" altLang="ru-RU" sz="3200" i="1" dirty="0" smtClean="0">
                <a:cs typeface="Aharoni" panose="02010803020104030203" pitchFamily="2" charset="-79"/>
              </a:rPr>
              <a:t>стрела, понесся вперед</a:t>
            </a:r>
            <a:r>
              <a:rPr lang="ru-RU" altLang="ru-RU" sz="3200" dirty="0" smtClean="0">
                <a:cs typeface="Aharoni" panose="02010803020104030203" pitchFamily="2" charset="-79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3200" i="1" dirty="0" smtClean="0">
                <a:cs typeface="Aharoni" panose="02010803020104030203" pitchFamily="2" charset="-79"/>
              </a:rPr>
              <a:t>Крестьянские избы выглядели, </a:t>
            </a:r>
            <a:r>
              <a:rPr lang="ru-RU" altLang="ru-RU" sz="3200" b="1" i="1" dirty="0" smtClean="0">
                <a:cs typeface="Aharoni" panose="02010803020104030203" pitchFamily="2" charset="-79"/>
              </a:rPr>
              <a:t>точно </a:t>
            </a:r>
            <a:r>
              <a:rPr lang="ru-RU" altLang="ru-RU" sz="3200" i="1" dirty="0" smtClean="0">
                <a:cs typeface="Aharoni" panose="02010803020104030203" pitchFamily="2" charset="-79"/>
              </a:rPr>
              <a:t>черные точки</a:t>
            </a:r>
            <a:r>
              <a:rPr lang="ru-RU" altLang="ru-RU" sz="3200" b="1" i="1" dirty="0" smtClean="0">
                <a:cs typeface="Aharoni" panose="02010803020104030203" pitchFamily="2" charset="-79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3200" i="1" dirty="0" smtClean="0">
                <a:cs typeface="Aharoni" panose="02010803020104030203" pitchFamily="2" charset="-79"/>
              </a:rPr>
              <a:t>Мальчик прыгал, </a:t>
            </a:r>
            <a:r>
              <a:rPr lang="ru-RU" altLang="ru-RU" sz="3200" b="1" i="1" dirty="0" smtClean="0">
                <a:cs typeface="Aharoni" panose="02010803020104030203" pitchFamily="2" charset="-79"/>
              </a:rPr>
              <a:t>словно </a:t>
            </a:r>
            <a:r>
              <a:rPr lang="ru-RU" altLang="ru-RU" sz="3200" i="1" dirty="0" smtClean="0">
                <a:cs typeface="Aharoni" panose="02010803020104030203" pitchFamily="2" charset="-79"/>
              </a:rPr>
              <a:t>мячик.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3200" b="1" i="1" dirty="0" smtClean="0">
                <a:cs typeface="Aharoni" panose="02010803020104030203" pitchFamily="2" charset="-79"/>
              </a:rPr>
              <a:t>Какой вывод можно сделать: </a:t>
            </a:r>
            <a:r>
              <a:rPr lang="ru-RU" altLang="ru-RU" sz="3200" dirty="0" smtClean="0">
                <a:solidFill>
                  <a:srgbClr val="C00000"/>
                </a:solidFill>
                <a:cs typeface="Aharoni" panose="02010803020104030203" pitchFamily="2" charset="-79"/>
              </a:rPr>
              <a:t>объекты сравнения связываются словами словно, как</a:t>
            </a:r>
            <a:r>
              <a:rPr lang="ru-RU" altLang="ru-RU" sz="3200" dirty="0" smtClean="0">
                <a:solidFill>
                  <a:srgbClr val="C00000"/>
                </a:solidFill>
                <a:latin typeface="Arial" charset="0"/>
                <a:cs typeface="Aharoni" panose="02010803020104030203" pitchFamily="2" charset="-79"/>
              </a:rPr>
              <a:t>,</a:t>
            </a:r>
            <a:r>
              <a:rPr lang="ru-RU" altLang="ru-RU" sz="3200" dirty="0" smtClean="0">
                <a:solidFill>
                  <a:srgbClr val="C00000"/>
                </a:solidFill>
                <a:cs typeface="Aharoni" panose="02010803020104030203" pitchFamily="2" charset="-79"/>
              </a:rPr>
              <a:t> точно.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965" indent="0">
              <a:spcAft>
                <a:spcPts val="0"/>
              </a:spcAft>
              <a:buNone/>
            </a:pPr>
            <a:endParaRPr lang="ru-RU" sz="3200" dirty="0" smtClean="0">
              <a:effectLst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571480"/>
            <a:ext cx="7715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0865">
              <a:spcAft>
                <a:spcPts val="0"/>
              </a:spcAft>
              <a:buNone/>
            </a:pPr>
            <a:r>
              <a:rPr lang="ru-RU" sz="2400" i="1" dirty="0" smtClean="0">
                <a:effectLst/>
                <a:ea typeface="Times New Roman"/>
              </a:rPr>
              <a:t>Подчеркни в тексте сравнения</a:t>
            </a:r>
          </a:p>
          <a:p>
            <a:pPr marL="570865">
              <a:spcAft>
                <a:spcPts val="0"/>
              </a:spcAft>
            </a:pPr>
            <a:endParaRPr lang="ru-RU" sz="2400" i="1" dirty="0" smtClean="0">
              <a:effectLst/>
              <a:ea typeface="Times New Roman"/>
            </a:endParaRPr>
          </a:p>
          <a:p>
            <a:pPr marL="227965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ea typeface="Times New Roman"/>
              </a:rPr>
              <a:t>Буря мглою небо кроет,</a:t>
            </a:r>
          </a:p>
          <a:p>
            <a:pPr marL="227965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ea typeface="Times New Roman"/>
              </a:rPr>
              <a:t>Вихри снежные крутя;</a:t>
            </a:r>
          </a:p>
          <a:p>
            <a:pPr marL="227965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ea typeface="Times New Roman"/>
              </a:rPr>
              <a:t>То, </a:t>
            </a:r>
            <a:r>
              <a:rPr lang="ru-RU" sz="2400" b="1" dirty="0" smtClean="0">
                <a:effectLst/>
                <a:ea typeface="Times New Roman"/>
              </a:rPr>
              <a:t>как зверь</a:t>
            </a:r>
            <a:r>
              <a:rPr lang="ru-RU" sz="2400" dirty="0" smtClean="0">
                <a:effectLst/>
                <a:ea typeface="Times New Roman"/>
              </a:rPr>
              <a:t>, она завоет,</a:t>
            </a:r>
          </a:p>
          <a:p>
            <a:pPr marL="227965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ea typeface="Times New Roman"/>
              </a:rPr>
              <a:t>То заплачет</a:t>
            </a:r>
            <a:r>
              <a:rPr lang="ru-RU" sz="2400" b="1" dirty="0" smtClean="0">
                <a:effectLst/>
                <a:ea typeface="Times New Roman"/>
              </a:rPr>
              <a:t>, как дитя</a:t>
            </a:r>
            <a:r>
              <a:rPr lang="ru-RU" sz="2400" dirty="0" smtClean="0">
                <a:effectLst/>
                <a:ea typeface="Times New Roman"/>
              </a:rPr>
              <a:t>.</a:t>
            </a:r>
          </a:p>
          <a:p>
            <a:pPr marL="570865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ea typeface="Times New Roman"/>
              </a:rPr>
              <a:t>То по кровле обветшалой</a:t>
            </a:r>
          </a:p>
          <a:p>
            <a:pPr marL="570865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ea typeface="Times New Roman"/>
              </a:rPr>
              <a:t>Вдруг соломой зашумит,</a:t>
            </a:r>
          </a:p>
          <a:p>
            <a:pPr marL="570865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ea typeface="Times New Roman"/>
              </a:rPr>
              <a:t>То</a:t>
            </a:r>
            <a:r>
              <a:rPr lang="ru-RU" sz="2400" b="1" dirty="0" smtClean="0">
                <a:effectLst/>
                <a:ea typeface="Times New Roman"/>
              </a:rPr>
              <a:t>, как спутник запоздалый</a:t>
            </a:r>
            <a:r>
              <a:rPr lang="ru-RU" sz="2400" dirty="0" smtClean="0">
                <a:effectLst/>
                <a:ea typeface="Times New Roman"/>
              </a:rPr>
              <a:t>,</a:t>
            </a:r>
          </a:p>
          <a:p>
            <a:pPr marL="570865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ea typeface="Times New Roman"/>
              </a:rPr>
              <a:t>К нам в окошко застучит.</a:t>
            </a:r>
          </a:p>
          <a:p>
            <a:pPr marL="570865" indent="-120650">
              <a:spcAft>
                <a:spcPts val="0"/>
              </a:spcAft>
            </a:pPr>
            <a:r>
              <a:rPr lang="ru-RU" sz="2400" dirty="0" smtClean="0">
                <a:effectLst/>
                <a:ea typeface="Times New Roman"/>
              </a:rPr>
              <a:t> </a:t>
            </a:r>
          </a:p>
          <a:p>
            <a:pPr marL="450215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ea typeface="Times New Roman"/>
              </a:rPr>
              <a:t>Белая береза под моим окном</a:t>
            </a:r>
          </a:p>
          <a:p>
            <a:pPr marL="450215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ea typeface="Times New Roman"/>
              </a:rPr>
              <a:t>Принакрылась снегом,</a:t>
            </a:r>
          </a:p>
          <a:p>
            <a:pPr marL="450215" indent="0">
              <a:spcAft>
                <a:spcPts val="0"/>
              </a:spcAft>
              <a:buNone/>
            </a:pPr>
            <a:r>
              <a:rPr lang="ru-RU" sz="2400" b="1" dirty="0" smtClean="0">
                <a:effectLst/>
                <a:ea typeface="Times New Roman"/>
              </a:rPr>
              <a:t>Точно серебром</a:t>
            </a:r>
            <a:r>
              <a:rPr lang="ru-RU" sz="2400" dirty="0" smtClean="0">
                <a:effectLst/>
                <a:ea typeface="Times New Roman"/>
              </a:rPr>
              <a:t>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80724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После выполнения задания</a:t>
            </a:r>
            <a:r>
              <a:rPr lang="ru-RU" sz="2800" dirty="0" smtClean="0"/>
              <a:t>:</a:t>
            </a:r>
          </a:p>
          <a:p>
            <a:pPr algn="just"/>
            <a:r>
              <a:rPr lang="ru-RU" sz="2800" i="1" dirty="0" smtClean="0">
                <a:solidFill>
                  <a:srgbClr val="C00000"/>
                </a:solidFill>
              </a:rPr>
              <a:t>Учитель </a:t>
            </a:r>
            <a:r>
              <a:rPr lang="ru-RU" sz="2800" dirty="0" smtClean="0"/>
              <a:t>: какие действия ты совершал, чтобы выполнить поставленную задачу? </a:t>
            </a:r>
          </a:p>
          <a:p>
            <a:pPr algn="just"/>
            <a:r>
              <a:rPr lang="ru-RU" sz="2800" i="1" dirty="0" smtClean="0">
                <a:solidFill>
                  <a:srgbClr val="C00000"/>
                </a:solidFill>
              </a:rPr>
              <a:t>Ученик </a:t>
            </a:r>
            <a:r>
              <a:rPr lang="ru-RU" sz="2800" dirty="0" smtClean="0"/>
              <a:t>: внимательно прочитал стихотворение. Посмотрел, если в тексте слова «как, точно, словно». Нашел их. Проверил, относятся ли они к сравнению – что с чем сравнивается? Подчеркнул сравнение.</a:t>
            </a:r>
          </a:p>
          <a:p>
            <a:pPr algn="just"/>
            <a:r>
              <a:rPr lang="ru-RU" sz="2800" b="1" i="1" dirty="0" smtClean="0"/>
              <a:t>	Сделаем вывод</a:t>
            </a:r>
            <a:r>
              <a:rPr lang="ru-RU" sz="2800" dirty="0" smtClean="0"/>
              <a:t>: успех осознанности чтения, прежде всего, в том, что ученик знает, </a:t>
            </a:r>
            <a:r>
              <a:rPr lang="ru-RU" sz="2800" b="1" dirty="0" smtClean="0"/>
              <a:t>не только, что делать, но и как делать.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072494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 smtClean="0"/>
              <a:t>Приоритетный     метод    формирования   смыслового чтения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14488"/>
            <a:ext cx="88582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3200" b="1" dirty="0">
                <a:solidFill>
                  <a:prstClr val="black"/>
                </a:solidFill>
              </a:rPr>
              <a:t>Мотивированное чтение</a:t>
            </a:r>
            <a:r>
              <a:rPr lang="ru-RU" sz="3200" dirty="0">
                <a:solidFill>
                  <a:prstClr val="black"/>
                </a:solidFill>
              </a:rPr>
              <a:t>: </a:t>
            </a:r>
            <a:r>
              <a:rPr lang="ru-RU" sz="3200" i="1" dirty="0">
                <a:solidFill>
                  <a:prstClr val="black"/>
                </a:solidFill>
              </a:rPr>
              <a:t>постановка задачи перед чтением, «удержание» учебной задачи в процессе чтения, совместное с детьми осуществление контроля – соответствие результата учебной задаче</a:t>
            </a:r>
            <a:r>
              <a:rPr lang="ru-RU" sz="3200" dirty="0">
                <a:solidFill>
                  <a:prstClr val="black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71481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Постановка задачи перед чтением: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C00000"/>
                </a:solidFill>
              </a:rPr>
              <a:t>Подчеркивается цель чтения. </a:t>
            </a:r>
          </a:p>
          <a:p>
            <a:r>
              <a:rPr lang="ru-RU" sz="2800" dirty="0" smtClean="0"/>
              <a:t>	Сравните два способа предъявления учебной задачи: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Прочитай текст.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Ответь на вопросы.</a:t>
            </a:r>
          </a:p>
          <a:p>
            <a:pPr algn="just"/>
            <a:r>
              <a:rPr lang="ru-RU" sz="2800" b="1" dirty="0" smtClean="0"/>
              <a:t>Вопрос</a:t>
            </a:r>
            <a:r>
              <a:rPr lang="ru-RU" sz="2800" dirty="0" smtClean="0"/>
              <a:t>: ученик предполагал, зачем он читает текст? Он читал текст просто так, чтобы ознакомиться и </a:t>
            </a:r>
            <a:r>
              <a:rPr lang="ru-RU" sz="2800" b="1" dirty="0" smtClean="0">
                <a:solidFill>
                  <a:srgbClr val="C00000"/>
                </a:solidFill>
              </a:rPr>
              <a:t>каждый замечал при чтении что-то свое и поэтому не сразу мог ответить на вопросы по тексту. Нужно было снова читать текст уже с учетом вопросов.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14422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Другой способ постановки учебной задачи:</a:t>
            </a:r>
          </a:p>
          <a:p>
            <a:pPr algn="just"/>
            <a:r>
              <a:rPr lang="ru-RU" sz="2800" dirty="0" smtClean="0"/>
              <a:t> 	Например, стихотворение А.С. Пушкина «К няне».	</a:t>
            </a:r>
          </a:p>
          <a:p>
            <a:pPr algn="just"/>
            <a:r>
              <a:rPr lang="ru-RU" sz="2800" dirty="0" smtClean="0"/>
              <a:t>	1. </a:t>
            </a:r>
            <a:r>
              <a:rPr lang="ru-RU" sz="2800" b="1" dirty="0" smtClean="0"/>
              <a:t>Читая текст</a:t>
            </a:r>
            <a:r>
              <a:rPr lang="ru-RU" sz="2800" dirty="0" smtClean="0"/>
              <a:t>, постарайся понять, какие чувства переживает герой-автор.</a:t>
            </a:r>
          </a:p>
          <a:p>
            <a:pPr algn="just"/>
            <a:r>
              <a:rPr lang="ru-RU" sz="2800" dirty="0" smtClean="0"/>
              <a:t>	2. Обсудим вместе: Как поэт относится к няне? Какие воспоминания о няне у него остались? Можем ли мы оценить чувства поэта к своей няне?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Еще один прием мотивированного чтения: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	В задании определяется способ решения учебной задачи (</a:t>
            </a:r>
            <a:r>
              <a:rPr lang="ru-RU" sz="2800" b="1" dirty="0" smtClean="0"/>
              <a:t>своеобразная подсказка</a:t>
            </a:r>
            <a:r>
              <a:rPr lang="ru-RU" sz="2800" b="1" dirty="0" smtClean="0">
                <a:solidFill>
                  <a:srgbClr val="C00000"/>
                </a:solidFill>
              </a:rPr>
              <a:t>).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92971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3600" dirty="0" smtClean="0"/>
              <a:t>1 класс</a:t>
            </a:r>
            <a:r>
              <a:rPr lang="ru-RU" altLang="ru-RU" sz="3200" dirty="0" smtClean="0"/>
              <a:t>.</a:t>
            </a:r>
          </a:p>
          <a:p>
            <a:pPr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</a:rPr>
              <a:t>      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Сравним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 два описания кота. Чем они отличаются? Какое из них более выразительное?</a:t>
            </a:r>
          </a:p>
          <a:p>
            <a:pPr>
              <a:buFontTx/>
              <a:buNone/>
            </a:pPr>
            <a:endParaRPr lang="ru-RU" altLang="ru-RU" sz="32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3200" dirty="0" smtClean="0"/>
              <a:t>Васька – </a:t>
            </a:r>
            <a:r>
              <a:rPr lang="ru-RU" altLang="ru-RU" sz="3200" dirty="0" err="1" smtClean="0"/>
              <a:t>котичек-коток</a:t>
            </a:r>
            <a:r>
              <a:rPr lang="ru-RU" altLang="ru-RU" sz="3200" dirty="0" smtClean="0"/>
              <a:t>, Васька – серенький лобок. Лапки бархатные, ноготок остер.</a:t>
            </a:r>
          </a:p>
          <a:p>
            <a:endParaRPr lang="ru-RU" alt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altLang="ru-RU" sz="3200" dirty="0" smtClean="0"/>
              <a:t>Вот кот Васька, у него серый лоб. Лапы мягкие, ногти острые.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778674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Проанализируй</a:t>
            </a:r>
            <a:r>
              <a:rPr lang="ru-RU" sz="2000" i="1" dirty="0" smtClean="0"/>
              <a:t> очерк о </a:t>
            </a:r>
            <a:r>
              <a:rPr lang="ru-RU" sz="2000" b="1" i="1" dirty="0" smtClean="0">
                <a:solidFill>
                  <a:srgbClr val="C00000"/>
                </a:solidFill>
              </a:rPr>
              <a:t>биографии</a:t>
            </a:r>
            <a:r>
              <a:rPr lang="ru-RU" sz="2000" i="1" dirty="0" smtClean="0"/>
              <a:t> художника. Восстанови его последовательность (поставь номер абзаца).</a:t>
            </a:r>
            <a:endParaRPr lang="ru-RU" sz="2000" dirty="0" smtClean="0"/>
          </a:p>
          <a:p>
            <a:pPr algn="just"/>
            <a:r>
              <a:rPr lang="ru-RU" sz="2000" dirty="0" smtClean="0"/>
              <a:t>	Уже первая картина И.И. Левитана «Осенний день. Сокольники», которая была представлена на студенческой выставке, принесла художнику признание – полотно было куплено известным коллекционером П.М. Третьяковым и помещена в знаменитой Третьяковской галерее, где и находится до сих пор.	 </a:t>
            </a:r>
          </a:p>
          <a:p>
            <a:pPr algn="just"/>
            <a:r>
              <a:rPr lang="ru-RU" sz="2000" dirty="0" smtClean="0"/>
              <a:t>	Желание рисовать возникло у Исаака в раннем детстве, он ходил с братом на этюды, интересовался выставками картин. В сентябре 1873 года Левитан поступает в Московское училище живописи. Семья из-за бедности не могла платить за обучение, но юноша показывал прекрасные успехи в учении и поэтому был  освобожден от оплаты. </a:t>
            </a:r>
          </a:p>
          <a:p>
            <a:pPr algn="just"/>
            <a:r>
              <a:rPr lang="ru-RU" sz="2000" dirty="0" smtClean="0"/>
              <a:t>	Левитан родился 30 августа 1860 года в небогатой семье, где воспитывались четверо детей. Исаак Ильич не любил рассказывать о своем детстве, так как семья жила скудно. Отец будущего художника сам занимался обучением детей грамоте.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143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Какие действия должен совершить ученик?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Понять учебную задачу: восстановить последовательность.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Прочитать текст.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Обратить внимание на особенности текста: в данном случае текст биографический.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Вспомнить, что биография составляется во временной последовательности.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Проанализировать с этой точки зрения текст и выстроить правильную последовательность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2866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Успех смыслового чтения во многом зависит от умения контролировать свои действия.</a:t>
            </a:r>
            <a:r>
              <a:rPr lang="ru-RU" sz="2800" dirty="0" smtClean="0"/>
              <a:t> </a:t>
            </a:r>
            <a:r>
              <a:rPr lang="ru-RU" sz="2800" b="1" dirty="0" smtClean="0"/>
              <a:t>Обязательная структурная единица урока</a:t>
            </a:r>
            <a:r>
              <a:rPr lang="ru-RU" sz="2800" dirty="0" smtClean="0"/>
              <a:t> – </a:t>
            </a:r>
            <a:r>
              <a:rPr lang="ru-RU" sz="2800" b="1" dirty="0" smtClean="0"/>
              <a:t>самоконтроль</a:t>
            </a:r>
            <a:r>
              <a:rPr lang="ru-RU" sz="2800" dirty="0" smtClean="0"/>
              <a:t>. После выполнения задания – предложение «Проверь себя». </a:t>
            </a:r>
          </a:p>
          <a:p>
            <a:r>
              <a:rPr lang="ru-RU" sz="2800" b="1" dirty="0" smtClean="0"/>
              <a:t>	Способы самоконтроля:</a:t>
            </a:r>
          </a:p>
          <a:p>
            <a:pPr algn="just"/>
            <a:r>
              <a:rPr lang="ru-RU" sz="2800" b="1" dirty="0" smtClean="0"/>
              <a:t>	Приемы</a:t>
            </a:r>
            <a:r>
              <a:rPr lang="ru-RU" sz="2800" dirty="0" smtClean="0"/>
              <a:t>: а) Сравни свой ответ с правильным. б) Обсуди с соседом по парте результат работы. Оцените работу друг друга.</a:t>
            </a:r>
          </a:p>
          <a:p>
            <a:pPr algn="just"/>
            <a:r>
              <a:rPr lang="ru-RU" sz="2800" dirty="0" smtClean="0"/>
              <a:t>в) доложи свои результаты классу.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42852"/>
            <a:ext cx="6715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Что такое смысловое чтение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Смысловое чтение как  </a:t>
            </a:r>
            <a:r>
              <a:rPr lang="ru-RU" sz="2400" dirty="0" err="1" smtClean="0"/>
              <a:t>общеучебное</a:t>
            </a:r>
            <a:r>
              <a:rPr lang="ru-RU" sz="2400" dirty="0" smtClean="0"/>
              <a:t>   </a:t>
            </a:r>
            <a:r>
              <a:rPr lang="ru-RU" sz="2400" dirty="0" err="1" smtClean="0"/>
              <a:t>метапредметное</a:t>
            </a:r>
            <a:r>
              <a:rPr lang="ru-RU" sz="2400" dirty="0" smtClean="0"/>
              <a:t>  умение формируется сначала на уроках литературного чтения, а затем работа продолжается на всех других уроках, вначале выступает как предмет обучения, а затем становится результатом и средством обучения и развития детей.</a:t>
            </a:r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928934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Примерной основной образовательной программе начального общего образования под смысловым чтением понимается «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осмысление цели чтения и выбор вида чтения в зависимости от цели; извлечение необходимой информации из прослушанных текстов различных жанров; определение основной и второстепенной информации; свободная ориентация и восприятие текстов художественного, научного, публицистического и официально - делового стилей; понимание и адекватная оценка языка средств массовой информации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[2, с. 98].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500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Используя информацию, данную в тексте, напиши значение слов «спорый» и «грибной».</a:t>
            </a:r>
          </a:p>
          <a:p>
            <a:pPr algn="just"/>
            <a:r>
              <a:rPr lang="ru-RU" sz="2800" dirty="0" smtClean="0"/>
              <a:t>	Спорый дождь льется отвесно, сильно. Он всегда приближается с набегающим шумом. Недаром про него говорят «спорый» – быстрый, скорый. Особенно хорош спорый дождь  на реке. Каждая его капля выбивает в воде круглое углубление… Мелкий грибной дождь сонно сыплется из низких туч. Лужи от этого дождя всегда теплые. Он не звенит, а шепчет что-то свое, усыпительное… Да и солнышко  ему радуется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560763" cy="237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s://im3-tub-ru.yandex.net/i?id=81848e2b4cd74f0e5bb9d82084b5d77d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7"/>
            <a:ext cx="3384376" cy="237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/>
              <a:t>Проверь себя</a:t>
            </a:r>
            <a:r>
              <a:rPr lang="ru-RU" sz="2800" dirty="0" smtClean="0"/>
              <a:t>: подпиши фото. Доложи результаты своей работы классу. Представь</a:t>
            </a:r>
          </a:p>
          <a:p>
            <a:pPr algn="just"/>
            <a:r>
              <a:rPr lang="ru-RU" sz="2800" dirty="0" smtClean="0"/>
              <a:t>доказательства.</a:t>
            </a:r>
          </a:p>
          <a:p>
            <a:pPr algn="just"/>
            <a:r>
              <a:rPr lang="ru-RU" sz="2800" dirty="0" smtClean="0"/>
              <a:t>Спорый дождь - ____________________</a:t>
            </a:r>
          </a:p>
          <a:p>
            <a:pPr algn="just"/>
            <a:r>
              <a:rPr lang="ru-RU" sz="2800" dirty="0" smtClean="0"/>
              <a:t>Грибной дождь - ___________________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1"/>
            <a:ext cx="8215370" cy="85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Контроль может быть осуществлен с  помощью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тестовых заданий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928670"/>
            <a:ext cx="75724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Лгун</a:t>
            </a:r>
            <a:r>
              <a:rPr lang="en-US" sz="2400" b="1" dirty="0" smtClean="0"/>
              <a:t> </a:t>
            </a:r>
          </a:p>
          <a:p>
            <a:r>
              <a:rPr lang="ru-RU" sz="2400" dirty="0" smtClean="0"/>
              <a:t>Мальчик стерег овец и, будто увидав волка, стал звать: «Помогите, волк! волк!» Мужики прибежали и видят: неправда. Как сделал он так и два и три раза, случилось — и вправду набежал волк. Мальчик стал кричать: «Сюда, сюда скорей, волк!» Мужики подумали, что опять по-всегдашнему обманывает,— не послушали его. Волк видит, бояться нечего: на просторе перерезал все стадо.                                 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Шила в мешке не утаишь.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Кто вчера солгал, тому и завтра не поверят.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Что лживо, то и гнило.</a:t>
            </a:r>
          </a:p>
          <a:p>
            <a:r>
              <a:rPr lang="ru-RU" sz="2400" dirty="0" smtClean="0"/>
              <a:t> </a:t>
            </a:r>
            <a:r>
              <a:rPr lang="ru-RU" sz="2400" b="1" dirty="0" smtClean="0"/>
              <a:t>Оцени себя</a:t>
            </a:r>
            <a:r>
              <a:rPr lang="ru-RU" sz="2400" dirty="0" smtClean="0"/>
              <a:t>. </a:t>
            </a:r>
            <a:r>
              <a:rPr lang="ru-RU" sz="2000" dirty="0" smtClean="0"/>
              <a:t>Умеешь ли ты сравнивать основную мысль текста и пословиц? Можешь ли определять, какая пословица соответствует главной  мысли текста?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17693"/>
            <a:ext cx="78581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dirty="0" smtClean="0"/>
              <a:t>Необходимым условием формирования современного гармонически развитого человека являются богатство его внутренней духовной культуры, интеллектуальная свобода, высокий нравственный потенциал, хороший эстетический вкус.   Эффективность    эстетического образования и воспитания  достигается, когда обучающийся встречается с явлениями искусства, когда оказывается погруженным в эту среду ,обеспечивающую комплексное воздействие на все сферы чувственного мировосприятия и мировоззрения человека. </a:t>
            </a:r>
          </a:p>
          <a:p>
            <a:r>
              <a:rPr lang="ru-RU" sz="2400" dirty="0" smtClean="0"/>
              <a:t>   </a:t>
            </a:r>
            <a:r>
              <a:rPr lang="ru-RU" sz="2400" b="1" dirty="0" smtClean="0"/>
              <a:t>Театр</a:t>
            </a:r>
            <a:r>
              <a:rPr lang="ru-RU" sz="2400" dirty="0" smtClean="0"/>
              <a:t> – это вид искусства, где одним из главным является слово. </a:t>
            </a:r>
            <a:r>
              <a:rPr lang="ru-RU" sz="2400" b="1" dirty="0" smtClean="0"/>
              <a:t>Театрализация</a:t>
            </a:r>
            <a:r>
              <a:rPr lang="ru-RU" sz="2400" dirty="0" smtClean="0"/>
              <a:t> - это распространенный вид детского творчества, он близок и понятен любому ребенку, глубоко лежит в его природе и находит свое отражение стихийно, потому что связан с игрой. Будучи однажды сыгранной, игра останется в памяти как некое творчество, как ценность 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57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 рамках театрализации представляется возможным интегрировать следующие виды деятельности:</a:t>
            </a:r>
          </a:p>
          <a:p>
            <a:pPr>
              <a:buFontTx/>
              <a:buChar char="-"/>
            </a:pPr>
            <a:r>
              <a:rPr lang="ru-RU" sz="2800" b="1" dirty="0" smtClean="0"/>
              <a:t>урочную</a:t>
            </a:r>
            <a:r>
              <a:rPr lang="ru-RU" sz="2800" dirty="0" smtClean="0"/>
              <a:t> (образовательная область филологии  -  уроки русского языка, литературного чтения);  </a:t>
            </a:r>
          </a:p>
          <a:p>
            <a:r>
              <a:rPr lang="ru-RU" sz="2800" dirty="0" smtClean="0"/>
              <a:t>     </a:t>
            </a:r>
            <a:r>
              <a:rPr lang="ru-RU" sz="2800" smtClean="0"/>
              <a:t>- </a:t>
            </a:r>
            <a:r>
              <a:rPr lang="ru-RU" sz="2800" b="1" smtClean="0"/>
              <a:t>внеурочную </a:t>
            </a:r>
            <a:r>
              <a:rPr lang="ru-RU" sz="2800" smtClean="0"/>
              <a:t> </a:t>
            </a:r>
            <a:r>
              <a:rPr lang="ru-RU" sz="2800" dirty="0" smtClean="0"/>
              <a:t>(кружки, конкурсы, олимпиады);  </a:t>
            </a:r>
          </a:p>
          <a:p>
            <a:r>
              <a:rPr lang="ru-RU" sz="2800" dirty="0" smtClean="0"/>
              <a:t>-  </a:t>
            </a:r>
            <a:r>
              <a:rPr lang="ru-RU" sz="2800" b="1" dirty="0" smtClean="0"/>
              <a:t>семейну</a:t>
            </a:r>
            <a:r>
              <a:rPr lang="ru-RU" sz="2800" dirty="0" smtClean="0"/>
              <a:t>ю (родители школьников помогают создавать декорации, костюмы, </a:t>
            </a:r>
          </a:p>
          <a:p>
            <a:r>
              <a:rPr lang="ru-RU" sz="2800" dirty="0" smtClean="0"/>
              <a:t>принимают участие в постановочной деятельности);  </a:t>
            </a:r>
          </a:p>
          <a:p>
            <a:r>
              <a:rPr lang="ru-RU" sz="2800" dirty="0" smtClean="0"/>
              <a:t>     - </a:t>
            </a:r>
            <a:r>
              <a:rPr lang="ru-RU" sz="2800" b="1" dirty="0" smtClean="0"/>
              <a:t>общественно  полезную </a:t>
            </a:r>
            <a:r>
              <a:rPr lang="ru-RU" sz="2800" dirty="0" smtClean="0"/>
              <a:t>(участие в школьных утренниках).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71547"/>
            <a:ext cx="78581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Сказка  –  наиболее любимый для всех детей жанр.    В сказке заложена огромная воспитательная сила, моральные принципы выражаются в ярких образах и поступках героев. Это усиливает воздействие сказки на душу ребенка. Очень интересен опыт </a:t>
            </a:r>
            <a:r>
              <a:rPr lang="ru-RU" sz="3200" dirty="0" err="1" smtClean="0"/>
              <a:t>инсценирования</a:t>
            </a:r>
            <a:r>
              <a:rPr lang="ru-RU" sz="3200" dirty="0" smtClean="0"/>
              <a:t> сказок, особенно сатирических или  сказок  о животных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0991.JPG"/>
          <p:cNvPicPr>
            <a:picLocks noChangeAspect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>
          <a:xfrm>
            <a:off x="2428860" y="500042"/>
            <a:ext cx="4191020" cy="2357454"/>
          </a:xfrm>
          <a:prstGeom prst="rect">
            <a:avLst/>
          </a:prstGeom>
        </p:spPr>
      </p:pic>
      <p:pic>
        <p:nvPicPr>
          <p:cNvPr id="7" name="Рисунок 6" descr="SAM_0986.JPG"/>
          <p:cNvPicPr>
            <a:picLocks noChangeAspect="1"/>
          </p:cNvPicPr>
          <p:nvPr/>
        </p:nvPicPr>
        <p:blipFill>
          <a:blip r:embed="rId3" cstate="print"/>
          <a:srcRect l="56250" t="31250" r="7812"/>
          <a:stretch>
            <a:fillRect/>
          </a:stretch>
        </p:blipFill>
        <p:spPr>
          <a:xfrm>
            <a:off x="114701" y="285728"/>
            <a:ext cx="2242721" cy="3217800"/>
          </a:xfrm>
          <a:prstGeom prst="rect">
            <a:avLst/>
          </a:prstGeom>
        </p:spPr>
      </p:pic>
      <p:pic>
        <p:nvPicPr>
          <p:cNvPr id="8" name="Рисунок 7" descr="SAM_09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286124"/>
            <a:ext cx="4071934" cy="3053951"/>
          </a:xfrm>
          <a:prstGeom prst="rect">
            <a:avLst/>
          </a:prstGeom>
        </p:spPr>
      </p:pic>
      <p:pic>
        <p:nvPicPr>
          <p:cNvPr id="9" name="Рисунок 8" descr="SAM_0990.JPG"/>
          <p:cNvPicPr>
            <a:picLocks noChangeAspect="1"/>
          </p:cNvPicPr>
          <p:nvPr/>
        </p:nvPicPr>
        <p:blipFill>
          <a:blip r:embed="rId5" cstate="print"/>
          <a:srcRect l="74219" t="22916" r="2343"/>
          <a:stretch>
            <a:fillRect/>
          </a:stretch>
        </p:blipFill>
        <p:spPr>
          <a:xfrm>
            <a:off x="6786578" y="428604"/>
            <a:ext cx="2258996" cy="5572164"/>
          </a:xfrm>
          <a:prstGeom prst="rect">
            <a:avLst/>
          </a:prstGeom>
        </p:spPr>
      </p:pic>
      <p:pic>
        <p:nvPicPr>
          <p:cNvPr id="11" name="Рисунок 10" descr="SAM_0985.JPG"/>
          <p:cNvPicPr>
            <a:picLocks noChangeAspect="1"/>
          </p:cNvPicPr>
          <p:nvPr/>
        </p:nvPicPr>
        <p:blipFill>
          <a:blip r:embed="rId6" cstate="print"/>
          <a:srcRect t="42708" r="76563"/>
          <a:stretch>
            <a:fillRect/>
          </a:stretch>
        </p:blipFill>
        <p:spPr>
          <a:xfrm>
            <a:off x="500034" y="3643314"/>
            <a:ext cx="1643074" cy="3012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SAM_0517.JPG"/>
          <p:cNvPicPr>
            <a:picLocks noChangeAspect="1"/>
          </p:cNvPicPr>
          <p:nvPr/>
        </p:nvPicPr>
        <p:blipFill>
          <a:blip r:embed="rId2" cstate="print"/>
          <a:srcRect l="2010" t="50096"/>
          <a:stretch>
            <a:fillRect/>
          </a:stretch>
        </p:blipFill>
        <p:spPr bwMode="auto">
          <a:xfrm>
            <a:off x="785786" y="3500438"/>
            <a:ext cx="7777162" cy="297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7" descr="SAM_00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66"/>
            <a:ext cx="3741739" cy="280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7" descr="SAM_0094.JPG"/>
          <p:cNvPicPr>
            <a:picLocks noChangeAspect="1"/>
          </p:cNvPicPr>
          <p:nvPr/>
        </p:nvPicPr>
        <p:blipFill>
          <a:blip r:embed="rId4" cstate="print"/>
          <a:srcRect l="5113" t="9052" r="14563"/>
          <a:stretch>
            <a:fillRect/>
          </a:stretch>
        </p:blipFill>
        <p:spPr bwMode="auto">
          <a:xfrm>
            <a:off x="928662" y="214290"/>
            <a:ext cx="3500462" cy="2972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SAM_0133.JPG"/>
          <p:cNvPicPr>
            <a:picLocks noChangeAspect="1"/>
          </p:cNvPicPr>
          <p:nvPr/>
        </p:nvPicPr>
        <p:blipFill>
          <a:blip r:embed="rId2"/>
          <a:srcRect l="16932" t="3801" r="14563"/>
          <a:stretch>
            <a:fillRect/>
          </a:stretch>
        </p:blipFill>
        <p:spPr bwMode="auto">
          <a:xfrm>
            <a:off x="214282" y="357166"/>
            <a:ext cx="3125412" cy="328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SDC16099.JPG"/>
          <p:cNvPicPr>
            <a:picLocks noChangeAspect="1"/>
          </p:cNvPicPr>
          <p:nvPr/>
        </p:nvPicPr>
        <p:blipFill>
          <a:blip r:embed="rId3" cstate="print"/>
          <a:srcRect l="8280" t="17073" r="8493" b="9756"/>
          <a:stretch>
            <a:fillRect/>
          </a:stretch>
        </p:blipFill>
        <p:spPr bwMode="auto">
          <a:xfrm>
            <a:off x="3500430" y="357166"/>
            <a:ext cx="2071702" cy="136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AM_0965.JPG"/>
          <p:cNvPicPr>
            <a:picLocks noChangeAspect="1"/>
          </p:cNvPicPr>
          <p:nvPr/>
        </p:nvPicPr>
        <p:blipFill>
          <a:blip r:embed="rId4" cstate="print"/>
          <a:srcRect t="23958"/>
          <a:stretch>
            <a:fillRect/>
          </a:stretch>
        </p:blipFill>
        <p:spPr>
          <a:xfrm>
            <a:off x="5643570" y="4429132"/>
            <a:ext cx="3339971" cy="1904831"/>
          </a:xfrm>
          <a:prstGeom prst="rect">
            <a:avLst/>
          </a:prstGeom>
        </p:spPr>
      </p:pic>
      <p:pic>
        <p:nvPicPr>
          <p:cNvPr id="5" name="Рисунок 4" descr="SAM_09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928802"/>
            <a:ext cx="2159290" cy="193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AM_09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286256"/>
            <a:ext cx="2667019" cy="2000264"/>
          </a:xfrm>
          <a:prstGeom prst="rect">
            <a:avLst/>
          </a:prstGeom>
        </p:spPr>
      </p:pic>
      <p:pic>
        <p:nvPicPr>
          <p:cNvPr id="9" name="Рисунок 5" descr="SAM_0134.JPG"/>
          <p:cNvPicPr>
            <a:picLocks noChangeAspect="1"/>
          </p:cNvPicPr>
          <p:nvPr/>
        </p:nvPicPr>
        <p:blipFill>
          <a:blip r:embed="rId7" cstate="print"/>
          <a:srcRect t="5901"/>
          <a:stretch>
            <a:fillRect/>
          </a:stretch>
        </p:blipFill>
        <p:spPr bwMode="auto">
          <a:xfrm>
            <a:off x="6143636" y="214290"/>
            <a:ext cx="2819067" cy="353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AM_1067.JPG"/>
          <p:cNvPicPr>
            <a:picLocks noChangeAspect="1"/>
          </p:cNvPicPr>
          <p:nvPr/>
        </p:nvPicPr>
        <p:blipFill>
          <a:blip r:embed="rId8" cstate="print"/>
          <a:srcRect t="6250"/>
          <a:stretch>
            <a:fillRect/>
          </a:stretch>
        </p:blipFill>
        <p:spPr>
          <a:xfrm>
            <a:off x="3357554" y="4000504"/>
            <a:ext cx="2071702" cy="2589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2.jpg"/>
          <p:cNvPicPr>
            <a:picLocks noChangeAspect="1" noChangeArrowheads="1"/>
          </p:cNvPicPr>
          <p:nvPr/>
        </p:nvPicPr>
        <p:blipFill>
          <a:blip r:embed="rId2" cstate="print"/>
          <a:srcRect l="5314" t="45543" r="48498" b="13216"/>
          <a:stretch>
            <a:fillRect/>
          </a:stretch>
        </p:blipFill>
        <p:spPr bwMode="auto">
          <a:xfrm>
            <a:off x="6429389" y="1753352"/>
            <a:ext cx="2714611" cy="3333519"/>
          </a:xfrm>
          <a:prstGeom prst="rect">
            <a:avLst/>
          </a:prstGeom>
          <a:noFill/>
        </p:spPr>
      </p:pic>
      <p:pic>
        <p:nvPicPr>
          <p:cNvPr id="6" name="Рисунок 5" descr="DSC08777.JPG"/>
          <p:cNvPicPr>
            <a:picLocks noChangeAspect="1"/>
          </p:cNvPicPr>
          <p:nvPr/>
        </p:nvPicPr>
        <p:blipFill>
          <a:blip r:embed="rId3" cstate="print"/>
          <a:srcRect t="13622"/>
          <a:stretch>
            <a:fillRect/>
          </a:stretch>
        </p:blipFill>
        <p:spPr>
          <a:xfrm>
            <a:off x="2643174" y="3357562"/>
            <a:ext cx="363897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:\2.jpg"/>
          <p:cNvPicPr>
            <a:picLocks noChangeAspect="1" noChangeArrowheads="1"/>
          </p:cNvPicPr>
          <p:nvPr/>
        </p:nvPicPr>
        <p:blipFill>
          <a:blip r:embed="rId4" cstate="print"/>
          <a:srcRect l="32395" t="2765" b="65428"/>
          <a:stretch>
            <a:fillRect/>
          </a:stretch>
        </p:blipFill>
        <p:spPr bwMode="auto">
          <a:xfrm>
            <a:off x="2389894" y="214290"/>
            <a:ext cx="408495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2.jpg"/>
          <p:cNvPicPr>
            <a:picLocks noChangeAspect="1" noChangeArrowheads="1"/>
          </p:cNvPicPr>
          <p:nvPr/>
        </p:nvPicPr>
        <p:blipFill>
          <a:blip r:embed="rId2" cstate="print"/>
          <a:srcRect l="54936" t="43855" r="9444" b="13216"/>
          <a:stretch>
            <a:fillRect/>
          </a:stretch>
        </p:blipFill>
        <p:spPr bwMode="auto">
          <a:xfrm>
            <a:off x="84978" y="1643050"/>
            <a:ext cx="2415320" cy="4003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800" b="1" dirty="0" smtClean="0"/>
              <a:t>Выбор вида чтения </a:t>
            </a:r>
            <a:r>
              <a:rPr lang="ru-RU" sz="2800" dirty="0" smtClean="0"/>
              <a:t>в зависимости от цели – </a:t>
            </a:r>
            <a:r>
              <a:rPr lang="ru-RU" sz="2800" b="1" dirty="0" smtClean="0">
                <a:solidFill>
                  <a:srgbClr val="C00000"/>
                </a:solidFill>
              </a:rPr>
              <a:t>предметное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УД</a:t>
            </a:r>
            <a:r>
              <a:rPr lang="ru-RU" sz="2800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ru-RU" sz="2800" b="1" dirty="0" smtClean="0"/>
              <a:t>Определение типа текста и особенностей построения и стиля разных текстов </a:t>
            </a:r>
            <a:r>
              <a:rPr lang="ru-RU" sz="2800" dirty="0" smtClean="0"/>
              <a:t>(художественный, научно-познавательный, учебный и др.) – </a:t>
            </a:r>
            <a:r>
              <a:rPr lang="ru-RU" sz="2800" b="1" dirty="0" smtClean="0">
                <a:solidFill>
                  <a:srgbClr val="C00000"/>
                </a:solidFill>
              </a:rPr>
              <a:t>предметное УД.</a:t>
            </a:r>
          </a:p>
          <a:p>
            <a:pPr marL="514350" indent="-514350" algn="just">
              <a:buAutoNum type="arabicPeriod"/>
            </a:pPr>
            <a:r>
              <a:rPr lang="ru-RU" sz="2800" b="1" dirty="0" smtClean="0"/>
              <a:t>Поиск информации </a:t>
            </a:r>
            <a:r>
              <a:rPr lang="ru-RU" sz="2800" dirty="0" smtClean="0"/>
              <a:t>для решения поставленной учебной задачи – </a:t>
            </a:r>
            <a:r>
              <a:rPr lang="ru-RU" sz="2800" b="1" dirty="0" err="1" smtClean="0">
                <a:solidFill>
                  <a:srgbClr val="C00000"/>
                </a:solidFill>
              </a:rPr>
              <a:t>метапредметное</a:t>
            </a:r>
            <a:r>
              <a:rPr lang="ru-RU" sz="2800" b="1" dirty="0" smtClean="0">
                <a:solidFill>
                  <a:srgbClr val="C00000"/>
                </a:solidFill>
              </a:rPr>
              <a:t> УД</a:t>
            </a:r>
            <a:r>
              <a:rPr lang="ru-RU" sz="2800" dirty="0" smtClean="0"/>
              <a:t>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2800" b="1" dirty="0" smtClean="0"/>
              <a:t>Различение основной </a:t>
            </a:r>
            <a:r>
              <a:rPr lang="ru-RU" sz="2800" dirty="0" smtClean="0"/>
              <a:t>(главной) и второстепенной информации – </a:t>
            </a:r>
            <a:r>
              <a:rPr lang="ru-RU" sz="2800" b="1" dirty="0" err="1" smtClean="0">
                <a:solidFill>
                  <a:srgbClr val="C00000"/>
                </a:solidFill>
              </a:rPr>
              <a:t>метапредметное</a:t>
            </a:r>
            <a:r>
              <a:rPr lang="ru-RU" sz="2800" b="1" dirty="0" smtClean="0">
                <a:solidFill>
                  <a:srgbClr val="C00000"/>
                </a:solidFill>
              </a:rPr>
              <a:t> УД.</a:t>
            </a:r>
            <a:r>
              <a:rPr lang="ru-RU" sz="2800" b="1" dirty="0" smtClean="0"/>
              <a:t> Понимание цели чтения </a:t>
            </a:r>
            <a:r>
              <a:rPr lang="ru-RU" sz="2800" dirty="0" smtClean="0"/>
              <a:t>(поставленной учебной задачи) – </a:t>
            </a:r>
            <a:r>
              <a:rPr lang="ru-RU" sz="2800" b="1" dirty="0" err="1" smtClean="0">
                <a:solidFill>
                  <a:srgbClr val="C00000"/>
                </a:solidFill>
              </a:rPr>
              <a:t>метапредметное</a:t>
            </a:r>
            <a:r>
              <a:rPr lang="ru-RU" sz="2800" b="1" dirty="0" smtClean="0">
                <a:solidFill>
                  <a:srgbClr val="C00000"/>
                </a:solidFill>
              </a:rPr>
              <a:t> 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7864.JPG"/>
          <p:cNvPicPr>
            <a:picLocks noChangeAspect="1"/>
          </p:cNvPicPr>
          <p:nvPr/>
        </p:nvPicPr>
        <p:blipFill>
          <a:blip r:embed="rId2" cstate="print"/>
          <a:srcRect t="4166" r="6250"/>
          <a:stretch>
            <a:fillRect/>
          </a:stretch>
        </p:blipFill>
        <p:spPr>
          <a:xfrm>
            <a:off x="6357950" y="428604"/>
            <a:ext cx="279540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7865.JPG"/>
          <p:cNvPicPr>
            <a:picLocks noChangeAspect="1"/>
          </p:cNvPicPr>
          <p:nvPr/>
        </p:nvPicPr>
        <p:blipFill>
          <a:blip r:embed="rId3" cstate="print"/>
          <a:srcRect l="17187" t="5208"/>
          <a:stretch>
            <a:fillRect/>
          </a:stretch>
        </p:blipFill>
        <p:spPr>
          <a:xfrm>
            <a:off x="214282" y="4071942"/>
            <a:ext cx="2643206" cy="226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7870.JPG"/>
          <p:cNvPicPr>
            <a:picLocks noChangeAspect="1"/>
          </p:cNvPicPr>
          <p:nvPr/>
        </p:nvPicPr>
        <p:blipFill>
          <a:blip r:embed="rId4" cstate="print"/>
          <a:srcRect t="8333" r="9375"/>
          <a:stretch>
            <a:fillRect/>
          </a:stretch>
        </p:blipFill>
        <p:spPr>
          <a:xfrm>
            <a:off x="3286115" y="0"/>
            <a:ext cx="2188569" cy="166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78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1714489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7877.JPG"/>
          <p:cNvPicPr>
            <a:picLocks noChangeAspect="1"/>
          </p:cNvPicPr>
          <p:nvPr/>
        </p:nvPicPr>
        <p:blipFill>
          <a:blip r:embed="rId6" cstate="print"/>
          <a:srcRect t="14583" r="13889" b="13541"/>
          <a:stretch>
            <a:fillRect/>
          </a:stretch>
        </p:blipFill>
        <p:spPr>
          <a:xfrm>
            <a:off x="46566" y="214290"/>
            <a:ext cx="231085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7869.JPG"/>
          <p:cNvPicPr>
            <a:picLocks noChangeAspect="1"/>
          </p:cNvPicPr>
          <p:nvPr/>
        </p:nvPicPr>
        <p:blipFill>
          <a:blip r:embed="rId7" cstate="print"/>
          <a:srcRect l="14062" t="15625" r="8593"/>
          <a:stretch>
            <a:fillRect/>
          </a:stretch>
        </p:blipFill>
        <p:spPr>
          <a:xfrm>
            <a:off x="5929321" y="4000504"/>
            <a:ext cx="305597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07875.JPG"/>
          <p:cNvPicPr>
            <a:picLocks noChangeAspect="1"/>
          </p:cNvPicPr>
          <p:nvPr/>
        </p:nvPicPr>
        <p:blipFill>
          <a:blip r:embed="rId8" cstate="print"/>
          <a:srcRect l="7812" t="27083" r="6250"/>
          <a:stretch>
            <a:fillRect/>
          </a:stretch>
        </p:blipFill>
        <p:spPr>
          <a:xfrm>
            <a:off x="3163650" y="4786322"/>
            <a:ext cx="2479920" cy="157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335756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2860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Федеральный  государственный образовательный стандарт начального общего </a:t>
            </a:r>
          </a:p>
          <a:p>
            <a:r>
              <a:rPr lang="ru-RU" dirty="0" smtClean="0"/>
              <a:t>образования // [Электронный ресурс] </a:t>
            </a:r>
          </a:p>
          <a:p>
            <a:r>
              <a:rPr lang="ru-RU" dirty="0" smtClean="0"/>
              <a:t>http://standart.edu.ru/catalog.aspx?CatalogId=959.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8215370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 </a:t>
            </a:r>
            <a:r>
              <a:rPr lang="ru-RU" dirty="0" smtClean="0"/>
              <a:t>Примерная основная образовательная программа начального общего </a:t>
            </a:r>
          </a:p>
          <a:p>
            <a:r>
              <a:rPr lang="ru-RU" dirty="0" smtClean="0"/>
              <a:t>образования. – М. : Просвещение, 2010. – 201 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92893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4индилова</a:t>
            </a:r>
            <a:r>
              <a:rPr lang="ru-RU" dirty="0" smtClean="0"/>
              <a:t>, О.В.Обучение вдумчивому чтению / О.В. </a:t>
            </a:r>
            <a:r>
              <a:rPr lang="ru-RU" dirty="0" err="1" smtClean="0"/>
              <a:t>Чиндилова</a:t>
            </a:r>
            <a:r>
              <a:rPr lang="ru-RU" dirty="0" smtClean="0"/>
              <a:t>  // Начальная </a:t>
            </a:r>
          </a:p>
          <a:p>
            <a:r>
              <a:rPr lang="ru-RU" dirty="0" smtClean="0"/>
              <a:t>школа плюс-минус,  -2001, № 5.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572008"/>
            <a:ext cx="8429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6 Виноградова Н. Ф</a:t>
            </a:r>
            <a:r>
              <a:rPr lang="ru-RU" altLang="ru-RU" sz="1600" b="1" dirty="0" smtClean="0"/>
              <a:t>.</a:t>
            </a:r>
            <a:r>
              <a:rPr lang="ru-RU" alt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ФОРМИРОВАНИЯ СМЫСЛОВОГО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ЧТЕНИЯ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5000636"/>
            <a:ext cx="4358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2" tooltip="ООО Издательский центр &quot;Вентана-Граф&quot; &gt; pedagogu &gt; EFY &gt; Webinars"/>
              </a:rPr>
              <a:t>ООО Издательский центр "</a:t>
            </a:r>
            <a:r>
              <a:rPr lang="ru-RU" b="1" dirty="0" err="1" smtClean="0">
                <a:hlinkClick r:id="rId2" tooltip="ООО Издательский центр &quot;Вентана-Граф&quot; &gt; pedagogu &gt; EFY &gt; Webinars"/>
              </a:rPr>
              <a:t>Вентана-Граф</a:t>
            </a:r>
            <a:r>
              <a:rPr lang="ru-RU" b="1" dirty="0" smtClean="0">
                <a:hlinkClick r:id="rId2" tooltip="ООО Издательский центр &quot;Вентана-Граф&quot; &gt; pedagogu &gt; EFY &gt; Webinars"/>
              </a:rPr>
              <a:t>"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3117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</a:t>
            </a:r>
            <a:r>
              <a:rPr lang="ru-RU" dirty="0" smtClean="0"/>
              <a:t>«Планируемые результаты начального общего образования. Под ред. </a:t>
            </a:r>
          </a:p>
          <a:p>
            <a:r>
              <a:rPr lang="ru-RU" dirty="0" err="1" smtClean="0"/>
              <a:t>Г.С.Ковалѐвой, </a:t>
            </a:r>
            <a:r>
              <a:rPr lang="ru-RU" dirty="0" smtClean="0"/>
              <a:t>О.Б. Логиновой. – 2-е изд. – М. : Просвещение, 2010. – 120 с.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643314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5.Безруких </a:t>
            </a:r>
            <a:r>
              <a:rPr lang="ru-RU" dirty="0" smtClean="0"/>
              <a:t>М. М. Трудности обучения письму и чтению в начальной </a:t>
            </a:r>
            <a:r>
              <a:rPr lang="ru-RU" dirty="0" err="1" smtClean="0"/>
              <a:t>школе.URL</a:t>
            </a:r>
            <a:r>
              <a:rPr lang="ru-RU" dirty="0" smtClean="0"/>
              <a:t>: </a:t>
            </a:r>
          </a:p>
          <a:p>
            <a:r>
              <a:rPr lang="ru-RU" dirty="0" smtClean="0"/>
              <a:t>http://nsc.1september.ru/view_article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928670"/>
            <a:ext cx="800102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Первостепенная задача учителя начальных классов: каждый ученик начальной школы должен овладеть прочным и полноценным навыком чтения. Навык чтения – явление сложное. Он складывается из двух сторон: смысловой и технической.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Смысловая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понимание содержания и смысла читаемого.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Техническая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способ чтения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темп чтения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правильность чтения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выразительность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57158" y="1000108"/>
            <a:ext cx="79296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Смысловое чтение нельзя рассматривать как отдельный вид чтения. Смысловое чтение характеризует уровень чтения. Оно нацелено на постижение читателем ценностно-смыслового содержания текста, на вычитывание того смысла текста, который задан целью чтения. Чтение не должно быть бесцельным.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следует начинать работать над формированием навыка смыслового чтения?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Как только школьник начал овладевать технической стороной чтения. Уже в период обучения грамоте следует уделять внимание и совершенствованию технической стороны чтения и параллельно работать над смысловой стороной чтения. Ребёнок должен понимать, зачем он читает. На данном этапе учитель озвучивает ребёнку цель чтения. Читаю, чтобы узнать новое слово, понять его смысл, построить с ним словосочетание.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42910" y="571480"/>
            <a:ext cx="7143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Понять смысл одного предложения, небольшого текста – это первые шаги по выработке навыка смыслового чтения. Как правило, в этот период в используется на уроках коммуникативное чтение вслух, учебный и самостоятельный тип чтения. Проверить понятийную сторону чтения на данном этапе можно через алгоритм: вопрос учителя - ответ ученика.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Свою работу по развитию навыка смыслового чтения я начала в 1 классе, используя для работы тексты, понятные и интересные детям - о животных. К каждому тексту составлен список вопросов, на которые дети должны дать ответ.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Ягуар.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Ягуар — угрюмый хищник. Он живет в тропических лесах Америки. Внешне он напоминает африканского леопарда. Однако ягуар сильнее, массивнее, у него короткое тело и крупная тяжелая голова. Ягуары охотятся на оленей, диких свиней, ловят черепах, рыбу и даже нападают на крокодилов.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ком этот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текст?_________________________________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живет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ягуар?_________________________________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кого похож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ягуар?______________________________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Какое тело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ягуара?______________________________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Какая у ягуара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голова?____________________________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 питается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ягуар?______________________________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3929066"/>
            <a:ext cx="857252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Тукан.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Тукан — это яркая и нарядная птица. У тукана огромный клюв. Хотя клюв этот и производит впечатление очень тяжелого, на самом деле он внутри полый, а поэтому совсем легкий.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такой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тукан?__________________________________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Почему клюв тукана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легкий?________________________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500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Работа над конкретной  учебной задачей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714488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Выясняю, как поняли дети учебную задачу? («</a:t>
            </a:r>
            <a:r>
              <a:rPr lang="ru-RU" sz="3200" b="1" dirty="0" smtClean="0">
                <a:solidFill>
                  <a:srgbClr val="C00000"/>
                </a:solidFill>
              </a:rPr>
              <a:t>Какой результат нужно получить?»</a:t>
            </a:r>
            <a:r>
              <a:rPr lang="ru-RU" sz="3200" dirty="0" smtClean="0"/>
              <a:t>).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Вместе с детьми составляем последовательность (алгоритм) действий.</a:t>
            </a:r>
          </a:p>
          <a:p>
            <a:pPr>
              <a:buFontTx/>
              <a:buChar char="-"/>
            </a:pPr>
            <a:r>
              <a:rPr lang="ru-RU" sz="3200" dirty="0" smtClean="0"/>
              <a:t>Шаг первый (</a:t>
            </a:r>
            <a:r>
              <a:rPr lang="ru-RU" sz="3200" dirty="0" smtClean="0">
                <a:solidFill>
                  <a:srgbClr val="C00000"/>
                </a:solidFill>
              </a:rPr>
              <a:t>с чего начнем?)</a:t>
            </a:r>
          </a:p>
          <a:p>
            <a:pPr>
              <a:buFontTx/>
              <a:buChar char="-"/>
            </a:pPr>
            <a:r>
              <a:rPr lang="ru-RU" sz="3200" dirty="0" smtClean="0"/>
              <a:t>Шаг второй (</a:t>
            </a:r>
            <a:r>
              <a:rPr lang="ru-RU" sz="3200" b="1" dirty="0" smtClean="0">
                <a:solidFill>
                  <a:srgbClr val="C00000"/>
                </a:solidFill>
              </a:rPr>
              <a:t>следующее наше действие</a:t>
            </a:r>
            <a:r>
              <a:rPr lang="ru-RU" sz="3200" dirty="0" smtClean="0"/>
              <a:t> (шаг)…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500174"/>
            <a:ext cx="75723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Например, дети в процессе работы с текстом подходят к определению литературоведческого понятия «сравнение».</a:t>
            </a:r>
          </a:p>
          <a:p>
            <a:r>
              <a:rPr lang="ru-RU" sz="2800" i="1" dirty="0" smtClean="0"/>
              <a:t>  </a:t>
            </a:r>
            <a:r>
              <a:rPr lang="ru-RU" altLang="ru-RU" sz="2800" b="1" i="1" dirty="0" smtClean="0">
                <a:solidFill>
                  <a:srgbClr val="C00000"/>
                </a:solidFill>
              </a:rPr>
              <a:t>Емеля шел по мягкому желтому мху, как по ковру.</a:t>
            </a:r>
          </a:p>
          <a:p>
            <a:r>
              <a:rPr lang="ru-RU" sz="2800" i="1" dirty="0" smtClean="0"/>
              <a:t>	 1) Проанализируем, что здесь сравнивается:</a:t>
            </a:r>
          </a:p>
          <a:p>
            <a:r>
              <a:rPr lang="ru-RU" sz="2800" i="1" dirty="0" smtClean="0"/>
              <a:t>	- Земля, заросшая мхом, и ковер.</a:t>
            </a:r>
          </a:p>
          <a:p>
            <a:r>
              <a:rPr lang="ru-RU" sz="2800" i="1" dirty="0" smtClean="0"/>
              <a:t>	- Какой признак взят для сравнения?</a:t>
            </a:r>
          </a:p>
          <a:p>
            <a:r>
              <a:rPr lang="ru-RU" sz="2800" i="1" dirty="0" smtClean="0"/>
              <a:t>	- Мягкость, приятность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086724" cy="100010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Работа над литературоведческими понятиями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1507</Words>
  <Application>Microsoft Office PowerPoint</Application>
  <PresentationFormat>Экран (4:3)</PresentationFormat>
  <Paragraphs>143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Смысловое чтение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Работа над литературоведческими понятиями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Второй</dc:creator>
  <cp:lastModifiedBy>Второй</cp:lastModifiedBy>
  <cp:revision>108</cp:revision>
  <dcterms:created xsi:type="dcterms:W3CDTF">2015-12-05T07:15:37Z</dcterms:created>
  <dcterms:modified xsi:type="dcterms:W3CDTF">2015-12-21T16:53:24Z</dcterms:modified>
</cp:coreProperties>
</file>