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69" r:id="rId4"/>
    <p:sldId id="268" r:id="rId5"/>
    <p:sldId id="258" r:id="rId6"/>
    <p:sldId id="260" r:id="rId7"/>
    <p:sldId id="270" r:id="rId8"/>
    <p:sldId id="261" r:id="rId9"/>
    <p:sldId id="271" r:id="rId10"/>
    <p:sldId id="262" r:id="rId11"/>
    <p:sldId id="272" r:id="rId12"/>
    <p:sldId id="265" r:id="rId13"/>
    <p:sldId id="263" r:id="rId14"/>
    <p:sldId id="274" r:id="rId15"/>
    <p:sldId id="273" r:id="rId16"/>
    <p:sldId id="264" r:id="rId17"/>
    <p:sldId id="26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14AF7-95B6-462F-BD0B-BAA38B812716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5B07E-D611-4194-84E0-6C285AF34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42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7839CC-7965-4702-8A0C-45B354D4B854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0DB6-760A-45AB-AAED-8EB8D81EAF85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EDC-213A-4D42-9AAC-5A9EF1932681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314162-78E2-4A1E-BCF5-BEFFD02EEC2A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7689C1-A03A-4A07-BD2E-73E9BF06DBBA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A6FB-3C30-44EA-8BA2-92C799AFC99C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1D9-4462-44D4-AD30-21394FF3494C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CE7C18-FD3C-4296-A231-7057554C7AF0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3969-7403-495B-A844-3FA8A5BAB3F1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0CE533-8697-4BFA-A02E-34127BAE4D8A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A9BD9A-FFDF-434A-9DF3-34C17C471AD7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681BF1-AE6C-4C1D-856F-5B100AF9AAFA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737D84-CAA7-47AA-AB70-8CEEBD631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358" y="476672"/>
            <a:ext cx="7632848" cy="108012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СМЫСЛОВОГО ЧТЕНИЯ В НАЧАЛЬНОЙ ШКОЛЕ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6093296"/>
            <a:ext cx="3672408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Подготовили: </a:t>
            </a:r>
            <a:br>
              <a:rPr lang="ru-RU" sz="1600" dirty="0" smtClean="0"/>
            </a:br>
            <a:r>
              <a:rPr lang="ru-RU" sz="1600" dirty="0" smtClean="0"/>
              <a:t>Грачева Т.А., Баталова О.Ю.</a:t>
            </a:r>
            <a:endParaRPr lang="ru-RU" sz="1600" dirty="0"/>
          </a:p>
        </p:txBody>
      </p:sp>
      <p:pic>
        <p:nvPicPr>
          <p:cNvPr id="1026" name="Picture 2" descr="http://blogg.regjeringen.no/fremtidensskole/files/2014/01/COLOURBOX2258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7018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7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этап: работа с текстом после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1. Смысловая беседа по тексту (коллективное обсуждение прочитанного, дискуссия):</a:t>
            </a:r>
          </a:p>
          <a:p>
            <a:pPr marL="0" indent="0" algn="just">
              <a:buNone/>
            </a:pPr>
            <a:r>
              <a:rPr lang="ru-RU" dirty="0" smtClean="0"/>
              <a:t>– Правильно ли поступил герой?</a:t>
            </a:r>
          </a:p>
          <a:p>
            <a:pPr marL="0" indent="0" algn="just">
              <a:buNone/>
            </a:pPr>
            <a:r>
              <a:rPr lang="ru-RU" dirty="0"/>
              <a:t>– </a:t>
            </a:r>
            <a:r>
              <a:rPr lang="ru-RU" dirty="0" smtClean="0"/>
              <a:t>Как бы вы поступили в такой ситуации?</a:t>
            </a:r>
          </a:p>
          <a:p>
            <a:pPr marL="0" indent="0" algn="just">
              <a:buNone/>
            </a:pPr>
            <a:r>
              <a:rPr lang="ru-RU" dirty="0" smtClean="0"/>
              <a:t>– Как нужно поступить?</a:t>
            </a:r>
          </a:p>
          <a:p>
            <a:pPr marL="0" indent="0" algn="just">
              <a:buNone/>
            </a:pPr>
            <a:r>
              <a:rPr lang="ru-RU" b="1" dirty="0" smtClean="0"/>
              <a:t>2. Работа в тетрадях:</a:t>
            </a:r>
          </a:p>
          <a:p>
            <a:pPr marL="0" indent="0" algn="just">
              <a:buNone/>
            </a:pPr>
            <a:r>
              <a:rPr lang="ru-RU" dirty="0" smtClean="0"/>
              <a:t>– составление плана;</a:t>
            </a:r>
          </a:p>
          <a:p>
            <a:pPr marL="0" indent="0" algn="just">
              <a:buNone/>
            </a:pPr>
            <a:r>
              <a:rPr lang="ru-RU" dirty="0" smtClean="0"/>
              <a:t>– характеристика героев;</a:t>
            </a:r>
          </a:p>
          <a:p>
            <a:pPr marL="0" indent="0" algn="just">
              <a:buNone/>
            </a:pPr>
            <a:r>
              <a:rPr lang="ru-RU" dirty="0" smtClean="0"/>
              <a:t>– сравнение (сказка и рассказ);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– подготовка сообщения на заданную тему (поиск информации в различных источниках);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этап: работа с текстом после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3. Знакомство с писателем </a:t>
            </a:r>
            <a:r>
              <a:rPr lang="ru-RU" dirty="0" smtClean="0"/>
              <a:t>(беседа о нем);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4. Работа с материалами учебника, дополнительными источниками;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5. Работа с иллюстрациями </a:t>
            </a:r>
            <a:r>
              <a:rPr lang="ru-RU" dirty="0" smtClean="0"/>
              <a:t>(соотнесение видения художника с читательским представлением);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6. Творческие задания;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0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Смысловое чтение, как общеучебное метапредметное умение, формируется сначала на уроках литературного чтения, а затем работа продолжается на всех других уроках.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духовного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Мы читаем:</a:t>
            </a:r>
          </a:p>
          <a:p>
            <a:pPr marL="0" indent="0" algn="just">
              <a:buNone/>
            </a:pPr>
            <a:r>
              <a:rPr lang="ru-RU" dirty="0" smtClean="0"/>
              <a:t>– Заповеди Божии;</a:t>
            </a:r>
          </a:p>
          <a:p>
            <a:pPr marL="0" indent="0" algn="just">
              <a:buNone/>
            </a:pPr>
            <a:r>
              <a:rPr lang="ru-RU" dirty="0" smtClean="0"/>
              <a:t>– Жития святых;</a:t>
            </a:r>
          </a:p>
          <a:p>
            <a:pPr marL="0" indent="0" algn="just">
              <a:buNone/>
            </a:pPr>
            <a:r>
              <a:rPr lang="ru-RU" dirty="0" smtClean="0"/>
              <a:t>– произведения православных авторов (</a:t>
            </a:r>
            <a:r>
              <a:rPr lang="ru-RU" dirty="0" err="1" smtClean="0"/>
              <a:t>Б.Ганаго</a:t>
            </a:r>
            <a:r>
              <a:rPr lang="ru-RU" dirty="0" smtClean="0"/>
              <a:t>) на духовную тему;</a:t>
            </a:r>
          </a:p>
          <a:p>
            <a:pPr marL="0" indent="0" algn="just">
              <a:buNone/>
            </a:pPr>
            <a:r>
              <a:rPr lang="ru-RU" b="1" dirty="0" smtClean="0"/>
              <a:t>Беседуем </a:t>
            </a:r>
            <a:r>
              <a:rPr lang="ru-RU" dirty="0" smtClean="0"/>
              <a:t>(по содержанию прочитанного);</a:t>
            </a:r>
          </a:p>
          <a:p>
            <a:pPr marL="0" indent="0" algn="just">
              <a:buNone/>
            </a:pPr>
            <a:r>
              <a:rPr lang="ru-RU" b="1" dirty="0" smtClean="0"/>
              <a:t>Размышляем над прочитанным;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смыслового чтения на уроках математики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Прослеживаются в этапах работы над решение текстовых задач.</a:t>
            </a:r>
          </a:p>
          <a:p>
            <a:pPr marL="0" indent="0" algn="just">
              <a:buNone/>
            </a:pPr>
            <a:r>
              <a:rPr lang="ru-RU" b="1" dirty="0" smtClean="0"/>
              <a:t>1. Исследование задачи:</a:t>
            </a:r>
          </a:p>
          <a:p>
            <a:pPr marL="0" indent="0" algn="just">
              <a:buNone/>
            </a:pPr>
            <a:r>
              <a:rPr lang="ru-RU" dirty="0" smtClean="0"/>
              <a:t>– о чем задача?</a:t>
            </a:r>
          </a:p>
          <a:p>
            <a:pPr marL="0" indent="0" algn="just">
              <a:buNone/>
            </a:pPr>
            <a:r>
              <a:rPr lang="ru-RU" dirty="0" smtClean="0"/>
              <a:t>– что показывает каждое число?</a:t>
            </a:r>
          </a:p>
          <a:p>
            <a:pPr marL="0" indent="0" algn="just">
              <a:buNone/>
            </a:pPr>
            <a:r>
              <a:rPr lang="ru-RU" dirty="0" smtClean="0"/>
              <a:t>– может ли быть в жизни такая ситуация?</a:t>
            </a:r>
          </a:p>
          <a:p>
            <a:pPr marL="0" indent="0" algn="just">
              <a:buNone/>
            </a:pPr>
            <a:r>
              <a:rPr lang="ru-RU" b="1" dirty="0" smtClean="0"/>
              <a:t>2. </a:t>
            </a:r>
            <a:r>
              <a:rPr lang="ru-RU" b="1" dirty="0"/>
              <a:t>Рассказать задачу по рисунку;</a:t>
            </a:r>
          </a:p>
          <a:p>
            <a:pPr marL="0" indent="0" algn="just">
              <a:buNone/>
            </a:pPr>
            <a:r>
              <a:rPr lang="ru-RU" b="1" dirty="0" smtClean="0"/>
              <a:t>3. Соотнести </a:t>
            </a:r>
            <a:r>
              <a:rPr lang="ru-RU" b="1" dirty="0"/>
              <a:t>с краткой записью;</a:t>
            </a:r>
          </a:p>
          <a:p>
            <a:pPr marL="0" indent="0" algn="just">
              <a:buNone/>
            </a:pPr>
            <a:r>
              <a:rPr lang="ru-RU" b="1" dirty="0" smtClean="0"/>
              <a:t>4. Выполнить </a:t>
            </a:r>
            <a:r>
              <a:rPr lang="ru-RU" b="1" dirty="0"/>
              <a:t>схему или чертеж;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5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смыслового чтения на уроках математики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5. Планирование решения </a:t>
            </a:r>
            <a:r>
              <a:rPr lang="ru-RU" dirty="0"/>
              <a:t>(намечаем шаги, которые требуются для решения и порядок, в котором они должны быть выполнены</a:t>
            </a:r>
            <a:r>
              <a:rPr lang="ru-RU" dirty="0" smtClean="0"/>
              <a:t>);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6. Выбор действия</a:t>
            </a:r>
          </a:p>
          <a:p>
            <a:pPr marL="0" indent="0" algn="just">
              <a:buNone/>
            </a:pPr>
            <a:r>
              <a:rPr lang="ru-RU" dirty="0" smtClean="0"/>
              <a:t>– что нужно сделать, чтобы найти ответ на поставленный вопрос;</a:t>
            </a:r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6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 смыслового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Зависит от умения контролировать свои действия (рубрика «Проверим себя и свои достижения»);</a:t>
            </a:r>
          </a:p>
          <a:p>
            <a:pPr marL="0" indent="0" algn="just">
              <a:buNone/>
            </a:pPr>
            <a:r>
              <a:rPr lang="ru-RU" dirty="0" smtClean="0"/>
              <a:t>Приемы самоконтроля:</a:t>
            </a:r>
          </a:p>
          <a:p>
            <a:pPr marL="0" indent="0" algn="just">
              <a:buNone/>
            </a:pPr>
            <a:r>
              <a:rPr lang="ru-RU" dirty="0" smtClean="0"/>
              <a:t>– сравни свой ответ с правильным;</a:t>
            </a:r>
          </a:p>
          <a:p>
            <a:pPr marL="0" indent="0" algn="just">
              <a:buNone/>
            </a:pPr>
            <a:r>
              <a:rPr lang="ru-RU" dirty="0" smtClean="0"/>
              <a:t>– обсуди с соседом по парте результат работы;</a:t>
            </a:r>
          </a:p>
          <a:p>
            <a:pPr marL="0" indent="0" algn="just">
              <a:buNone/>
            </a:pPr>
            <a:r>
              <a:rPr lang="ru-RU" dirty="0" smtClean="0"/>
              <a:t>– оцените работу друг друга;</a:t>
            </a:r>
          </a:p>
          <a:p>
            <a:pPr marL="0" indent="0" algn="just">
              <a:buNone/>
            </a:pPr>
            <a:r>
              <a:rPr lang="ru-RU" dirty="0" smtClean="0"/>
              <a:t>– расскажи о своих результатах классу;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1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92211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 descr="http://school008.ucoz.ru/novosty/skorovshko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9568"/>
            <a:ext cx="7704856" cy="51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94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 и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Чиндилова</a:t>
            </a:r>
            <a:r>
              <a:rPr lang="ru-RU" dirty="0" smtClean="0"/>
              <a:t> О.В. «Обучение вдумчивому чтению». Начальная школа, №5</a:t>
            </a:r>
            <a:r>
              <a:rPr lang="ru-RU" dirty="0" smtClean="0"/>
              <a:t>,</a:t>
            </a:r>
            <a:r>
              <a:rPr lang="ru-RU" dirty="0" smtClean="0"/>
              <a:t> 2001г.</a:t>
            </a:r>
          </a:p>
          <a:p>
            <a:pPr algn="just"/>
            <a:r>
              <a:rPr lang="ru-RU" dirty="0" err="1" smtClean="0"/>
              <a:t>Асмолов</a:t>
            </a:r>
            <a:r>
              <a:rPr lang="ru-RU" dirty="0" smtClean="0"/>
              <a:t> А.Г. Как проектировать УУД в начальной школе. М.: Просвещение, 2010</a:t>
            </a:r>
          </a:p>
          <a:p>
            <a:pPr algn="just"/>
            <a:r>
              <a:rPr lang="ru-RU" dirty="0" smtClean="0"/>
              <a:t>ФГОС ООО</a:t>
            </a:r>
          </a:p>
          <a:p>
            <a:pPr algn="just"/>
            <a:r>
              <a:rPr lang="ru-RU" dirty="0" smtClean="0"/>
              <a:t>Рабочие программы. Начальная школа. 4 класс. УМК России. М.: Планета. 2015</a:t>
            </a:r>
          </a:p>
          <a:p>
            <a:pPr algn="just"/>
            <a:r>
              <a:rPr lang="ru-RU" dirty="0" smtClean="0"/>
              <a:t>Формирование навыков смыслового чтения на уроках литературного чтения в начальной школе.</a:t>
            </a:r>
            <a:r>
              <a:rPr lang="en-US" dirty="0" smtClean="0"/>
              <a:t> http://nsportal.ru/nachalnaya-shkola/chtenie/2014/05/19/formirovanie-navykov-smyslovogo-chteniya-na-urokakh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Смысловое чтение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–</a:t>
            </a:r>
            <a:r>
              <a:rPr lang="ru-RU" dirty="0" smtClean="0"/>
              <a:t> это вид чтения, которое нацелено на понимание читающим смыслового содержания текста и представляет собой комплексные УУД, состоящие из умения: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ориентироваться в учебнике;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отвечать на вопросы учителя и самим задавать вопросы;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звлекать информацию, представленную в разных формах;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составлять план;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передавать содержание прочитанного;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0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Смысловое чтение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понимать цель чтения (для чего?);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выбирать вид чтения в зависимости от его цели;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определять основную и второстепенную информацию;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свободно ориентироваться и воспринимать тексты различных стилей;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2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Смысловое чтение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– формирование умения воспринимать текст как </a:t>
            </a:r>
            <a:r>
              <a:rPr lang="ru-RU" b="1" i="1" u="sng" dirty="0" smtClean="0"/>
              <a:t>единое смысловое целое</a:t>
            </a:r>
            <a:r>
              <a:rPr lang="ru-RU" dirty="0" smtClean="0"/>
              <a:t> (точно и полно понять содержание текста и практически осмыслить извлеченную информацию).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2" descr="&amp;Ncy;&amp;ucy;&amp;zhcy;&amp;ncy;&amp;ocy; &amp;icy; &amp;mcy;&amp;ocy;&amp;zhcy;&amp;ncy;&amp;ocy; &amp;Ucy;&amp;CHcy;&amp;Icy;&amp;Tcy;&amp;SOFTcy; &amp;Dcy;&amp;Ucy;&amp;Mcy;&amp;Acy;&amp;Tcy;&amp;SOFTcy;! &quot; &amp;TScy;&amp;iecy;&amp;ncy;&amp;tcy;&amp;rcy; &amp;Rcy;&amp;acy;&amp;vcy;&amp;ncy;&amp;ocy;&amp;vcy;&amp;iecy;&amp;scy;&amp;icy;&amp;yacy;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3554"/>
            <a:ext cx="7823853" cy="58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Идеальный читатель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076057" y="95482"/>
            <a:ext cx="3071324" cy="129614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Размышляет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*Анализирует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088375" y="1340768"/>
            <a:ext cx="3277552" cy="129614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Не пропускает непонятные слова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068405" y="5085184"/>
            <a:ext cx="3071324" cy="129614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Включает воображение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110872" y="2564904"/>
            <a:ext cx="3277552" cy="129614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Задумывается над развитием событий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133554" y="3789040"/>
            <a:ext cx="3071324" cy="129614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Сверяет свои размышления с текстом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продуктивного чтения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этап: работа с текстом до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1. Предугадывание предстоящего чтения, определение смысловой, тематической, эмоциональной  направленности  текста: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По названию произведения;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иллюстрации;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ключевым словам;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имени автора;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5875" y="3862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продуктивного чтения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этап: работа с текстом до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2. Постановка целей урока с учетом общей (учебной, эмоциональной, психологической) готовности учащихся к работе;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3. Работа с трудными словами;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5875" y="3862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8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этап: работа с текстом во время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1.Первичное чтение </a:t>
            </a:r>
            <a:r>
              <a:rPr lang="ru-RU" dirty="0" smtClean="0"/>
              <a:t>(в</a:t>
            </a:r>
            <a:r>
              <a:rPr lang="ru-RU" altLang="ru-RU" dirty="0" smtClean="0"/>
              <a:t>ыявление совпадений первоначальных предположений учащихся с содержанием, эмоциональной окраской прочитанного текста.)</a:t>
            </a:r>
            <a:endParaRPr lang="ru-RU" dirty="0" smtClean="0"/>
          </a:p>
          <a:p>
            <a:pPr marL="0" indent="0" algn="just">
              <a:buNone/>
            </a:pPr>
            <a:r>
              <a:rPr lang="ru-RU" sz="3000" dirty="0"/>
              <a:t>–</a:t>
            </a:r>
            <a:r>
              <a:rPr lang="ru-RU" sz="3000" dirty="0" smtClean="0"/>
              <a:t> </a:t>
            </a:r>
            <a:r>
              <a:rPr lang="ru-RU" sz="2600" dirty="0" smtClean="0"/>
              <a:t>угадывание хода мысли автора при чтении с остановками (Что будет дальше? Как поступит герой?)</a:t>
            </a:r>
            <a:r>
              <a:rPr lang="ru-RU" altLang="ru-RU" sz="2600" dirty="0" smtClean="0"/>
              <a:t> -                                                                               - Поделитесь впечатлением о прочитанном произведении</a:t>
            </a:r>
            <a:r>
              <a:rPr lang="ru-RU" altLang="ru-RU" sz="2600" i="1" cap="small" dirty="0" smtClean="0"/>
              <a:t>.</a:t>
            </a:r>
            <a:endParaRPr lang="ru-RU" sz="2600" cap="small" dirty="0" smtClean="0"/>
          </a:p>
          <a:p>
            <a:pPr marL="0" indent="0" algn="just">
              <a:buNone/>
            </a:pPr>
            <a:r>
              <a:rPr lang="ru-RU" sz="2600" dirty="0"/>
              <a:t>– </a:t>
            </a:r>
            <a:r>
              <a:rPr lang="ru-RU" sz="2600" dirty="0" smtClean="0"/>
              <a:t> Какие чувства испытали? </a:t>
            </a:r>
            <a:r>
              <a:rPr lang="ru-RU" altLang="ru-RU" sz="2600" dirty="0" smtClean="0"/>
              <a:t> Подтвердились ли первоначальные предположения о содержании текста?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b="1" dirty="0" smtClean="0"/>
              <a:t>2. Перечитывание текста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–</a:t>
            </a:r>
            <a:r>
              <a:rPr lang="ru-RU" dirty="0" smtClean="0"/>
              <a:t> медленное, вдумчивое, повторное чтение (всего текста или его отдельных фрагментов), выделение главной мысли и темы текста (что хотел показать автор – скрытая мысль);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этап: работа с текстом во время 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3. Беседа по вопросам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обобщение прочитанного (работа в парах, группах). Обращение к отдельным фрагментам текста, умение найти ответ на вопрос в тексте.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737D84-CAA7-47AA-AB70-8CEEBD631E4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 descr="http://www.nachalka.com/sites/default/userpic/galina/DSC_0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4896544" cy="32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7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</TotalTime>
  <Words>760</Words>
  <Application>Microsoft Office PowerPoint</Application>
  <PresentationFormat>Экран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ПРИЕМЫ СМЫСЛОВОГО ЧТЕНИЯ В НАЧАЛЬНОЙ ШКОЛЕ</vt:lpstr>
      <vt:lpstr>Смысловое чтение</vt:lpstr>
      <vt:lpstr>Смысловое чтение</vt:lpstr>
      <vt:lpstr>Смысловое чтение</vt:lpstr>
      <vt:lpstr>Идеальный читатель</vt:lpstr>
      <vt:lpstr> Технология продуктивного чтения 1 этап: работа с текстом до чтения</vt:lpstr>
      <vt:lpstr> Технология продуктивного чтения 1 этап: работа с текстом до чтения</vt:lpstr>
      <vt:lpstr>2 этап: работа с текстом во время чтения</vt:lpstr>
      <vt:lpstr>2 этап: работа с текстом во время чтения</vt:lpstr>
      <vt:lpstr>3 этап: работа с текстом после чтения</vt:lpstr>
      <vt:lpstr>3 этап: работа с текстом после чтения</vt:lpstr>
      <vt:lpstr>Вывод</vt:lpstr>
      <vt:lpstr>Уроки духовного чтения</vt:lpstr>
      <vt:lpstr>Приемы смыслового чтения на уроках математики</vt:lpstr>
      <vt:lpstr>Приемы смыслового чтения на уроках математики</vt:lpstr>
      <vt:lpstr>Успех смыслового чтения</vt:lpstr>
      <vt:lpstr>Спасибо за внимание!</vt:lpstr>
      <vt:lpstr>Список источников и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Самсунг</dc:creator>
  <cp:lastModifiedBy>марина</cp:lastModifiedBy>
  <cp:revision>29</cp:revision>
  <dcterms:created xsi:type="dcterms:W3CDTF">2015-12-14T14:01:39Z</dcterms:created>
  <dcterms:modified xsi:type="dcterms:W3CDTF">2015-12-23T09:31:07Z</dcterms:modified>
</cp:coreProperties>
</file>