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9" r:id="rId7"/>
    <p:sldId id="274" r:id="rId8"/>
    <p:sldId id="263" r:id="rId9"/>
    <p:sldId id="272" r:id="rId10"/>
    <p:sldId id="268" r:id="rId11"/>
    <p:sldId id="273" r:id="rId12"/>
    <p:sldId id="270" r:id="rId13"/>
    <p:sldId id="264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FE46-1BDF-47D1-8DCF-653AD6086CED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B1C8-4A17-4681-BDB6-A207E915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FE46-1BDF-47D1-8DCF-653AD6086CED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B1C8-4A17-4681-BDB6-A207E915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FE46-1BDF-47D1-8DCF-653AD6086CED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B1C8-4A17-4681-BDB6-A207E915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FE46-1BDF-47D1-8DCF-653AD6086CED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B1C8-4A17-4681-BDB6-A207E915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FE46-1BDF-47D1-8DCF-653AD6086CED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B1C8-4A17-4681-BDB6-A207E915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FE46-1BDF-47D1-8DCF-653AD6086CED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B1C8-4A17-4681-BDB6-A207E915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FE46-1BDF-47D1-8DCF-653AD6086CED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B1C8-4A17-4681-BDB6-A207E915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FE46-1BDF-47D1-8DCF-653AD6086CED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B1C8-4A17-4681-BDB6-A207E915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FE46-1BDF-47D1-8DCF-653AD6086CED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B1C8-4A17-4681-BDB6-A207E915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FE46-1BDF-47D1-8DCF-653AD6086CED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B1C8-4A17-4681-BDB6-A207E915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FE46-1BDF-47D1-8DCF-653AD6086CED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B1C8-4A17-4681-BDB6-A207E915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0FE46-1BDF-47D1-8DCF-653AD6086CED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BB1C8-4A17-4681-BDB6-A207E915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Проект «Где лад, там и клад»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401080" cy="455455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/>
              <a:t>Цель проекта НОУ «</a:t>
            </a:r>
            <a:r>
              <a:rPr lang="ru-RU" sz="2400" dirty="0" err="1"/>
              <a:t>Переславская</a:t>
            </a:r>
            <a:r>
              <a:rPr lang="ru-RU" sz="2400" dirty="0"/>
              <a:t> православная гимназия»  – создание творческого объединения «ЛАДЪ»  для формирования общих культурных интересов и совместной деятельности детей и взрослых на основе народной русской культуры, а также развитие творческих способностей детей через их собственную прикладную деятельность в различных областях народного искусства</a:t>
            </a:r>
            <a:r>
              <a:rPr lang="ru-RU" sz="2400" dirty="0" smtClean="0"/>
              <a:t>.</a:t>
            </a:r>
          </a:p>
          <a:p>
            <a:pPr algn="just">
              <a:buNone/>
            </a:pPr>
            <a:endParaRPr lang="ru-RU" sz="2400" dirty="0"/>
          </a:p>
          <a:p>
            <a:pPr algn="just">
              <a:buNone/>
            </a:pPr>
            <a:r>
              <a:rPr lang="ru-RU" sz="2400" dirty="0" smtClean="0"/>
              <a:t> </a:t>
            </a:r>
            <a:r>
              <a:rPr lang="ru-RU" sz="2400" dirty="0"/>
              <a:t>Проект ориентирован на дошкольников, учащихся, педагогов и родителей православной гимназии.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35283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2400" dirty="0" smtClean="0"/>
              <a:t>Праздник для  любимых мам «Наш младенец сладко спит», подготовленный фольклорным ансамблем «ЛАДЪ» и его руководителем Козловой И.Г. и  представлявший собой рассказ о культуре воспитания ребенка в русских семьях и традиции петь колыбельные песни.  В основу занятия была положена игра. Такие  воспитательные мероприятия позволяют корректировать отклонения в поведении современных школьников, так как дают возможность выступить ребенку и показать в неформальной обстановке себя с лучшей стороны нежели его привыкли видеть на </a:t>
            </a:r>
            <a:r>
              <a:rPr lang="ru-RU" sz="2400" dirty="0" smtClean="0"/>
              <a:t>уроках. </a:t>
            </a:r>
            <a:endParaRPr lang="ru-RU" sz="2400" dirty="0"/>
          </a:p>
        </p:txBody>
      </p:sp>
      <p:pic>
        <p:nvPicPr>
          <p:cNvPr id="4098" name="Picture 2" descr="C:\Documents and Settings\Пользователь\Рабочий стол\7586ace2d0_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33056"/>
            <a:ext cx="4248472" cy="2736304"/>
          </a:xfrm>
          <a:prstGeom prst="rect">
            <a:avLst/>
          </a:prstGeom>
          <a:noFill/>
        </p:spPr>
      </p:pic>
      <p:pic>
        <p:nvPicPr>
          <p:cNvPr id="4099" name="Picture 3" descr="C:\Documents and Settings\Пользователь\Рабочий стол\0257fd270e_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4026024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000" dirty="0" smtClean="0"/>
              <a:t>Пришли к выводу, что </a:t>
            </a:r>
            <a:r>
              <a:rPr lang="ru-RU" sz="2000" dirty="0" smtClean="0"/>
              <a:t>в </a:t>
            </a:r>
            <a:r>
              <a:rPr lang="ru-RU" sz="2000" dirty="0" smtClean="0"/>
              <a:t>результате </a:t>
            </a:r>
            <a:r>
              <a:rPr lang="ru-RU" sz="2000" dirty="0" smtClean="0">
                <a:solidFill>
                  <a:srgbClr val="FF0000"/>
                </a:solidFill>
              </a:rPr>
              <a:t>ролевых игр</a:t>
            </a:r>
            <a:r>
              <a:rPr lang="ru-RU" sz="2000" dirty="0" smtClean="0"/>
              <a:t>, которые чаще всего использовали в своей </a:t>
            </a:r>
            <a:r>
              <a:rPr lang="ru-RU" sz="2000" dirty="0" smtClean="0"/>
              <a:t>работе очень важны для социального становления ребенка.  </a:t>
            </a:r>
            <a:r>
              <a:rPr lang="ru-RU" sz="2000" dirty="0" smtClean="0"/>
              <a:t>И</a:t>
            </a:r>
            <a:r>
              <a:rPr lang="ru-RU" sz="2000" dirty="0" smtClean="0"/>
              <a:t>гра позволяет </a:t>
            </a:r>
            <a:r>
              <a:rPr lang="ru-RU" sz="2000" dirty="0" smtClean="0"/>
              <a:t>обеспечить продуктивность совместной деятельности учащихся, родителей, педагогов</a:t>
            </a:r>
            <a:endParaRPr lang="ru-RU" sz="2000" dirty="0"/>
          </a:p>
        </p:txBody>
      </p:sp>
      <p:pic>
        <p:nvPicPr>
          <p:cNvPr id="6146" name="Picture 2" descr="C:\Documents and Settings\Пользователь\Рабочий стол\ef00b54094_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3200772" cy="4464496"/>
          </a:xfrm>
          <a:prstGeom prst="rect">
            <a:avLst/>
          </a:prstGeom>
          <a:noFill/>
        </p:spPr>
      </p:pic>
      <p:pic>
        <p:nvPicPr>
          <p:cNvPr id="6147" name="Picture 3" descr="C:\Documents and Settings\Пользователь\Рабочий стол\577fb80acc_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204864"/>
            <a:ext cx="4176464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Наши первые награды</a:t>
            </a:r>
            <a:endParaRPr lang="ru-RU" dirty="0"/>
          </a:p>
        </p:txBody>
      </p:sp>
      <p:pic>
        <p:nvPicPr>
          <p:cNvPr id="5" name="Содержимое 4" descr="грамот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628800"/>
            <a:ext cx="3240360" cy="4824536"/>
          </a:xfrm>
        </p:spPr>
      </p:pic>
      <p:pic>
        <p:nvPicPr>
          <p:cNvPr id="2050" name="Picture 2" descr="C:\Documents and Settings\Пользователь\Рабочий стол\a1fa1eaf72_10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628800"/>
            <a:ext cx="3256025" cy="4713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53578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pPr algn="l"/>
            <a:r>
              <a:rPr lang="ru-RU" sz="2200" b="1" dirty="0" smtClean="0">
                <a:solidFill>
                  <a:schemeClr val="accent2"/>
                </a:solidFill>
              </a:rPr>
              <a:t>Считаем, что мы смогли добиться: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000" dirty="0" smtClean="0"/>
              <a:t>1. Объединения усилий педагогов и родителей в деле воспитания школьников, поскольку все мероприятия происходили при активном участии родителей (шили, помогали при организации поездок, сами участвовали в праздниках</a:t>
            </a:r>
            <a:r>
              <a:rPr lang="ru-RU" sz="2000" dirty="0" smtClean="0"/>
              <a:t>)</a:t>
            </a:r>
            <a:br>
              <a:rPr lang="ru-RU" sz="2000" dirty="0" smtClean="0"/>
            </a:br>
            <a:r>
              <a:rPr lang="ru-RU" sz="2000" dirty="0" smtClean="0"/>
              <a:t>2. </a:t>
            </a:r>
            <a:r>
              <a:rPr lang="ru-RU" sz="2000" dirty="0" smtClean="0"/>
              <a:t>П</a:t>
            </a:r>
            <a:r>
              <a:rPr lang="ru-RU" sz="2000" dirty="0" smtClean="0"/>
              <a:t>одготовлены </a:t>
            </a:r>
            <a:r>
              <a:rPr lang="ru-RU" sz="2000" dirty="0" smtClean="0"/>
              <a:t>и реализованы  культурные программы к важнейшим праздникам Русской Православной Церкви и важнейшим мероприятиям школьной жизни</a:t>
            </a:r>
            <a:br>
              <a:rPr lang="ru-RU" sz="2000" dirty="0" smtClean="0"/>
            </a:br>
            <a:r>
              <a:rPr lang="ru-RU" sz="2000" dirty="0" smtClean="0"/>
              <a:t>3</a:t>
            </a:r>
            <a:r>
              <a:rPr lang="ru-RU" sz="2000" dirty="0" smtClean="0"/>
              <a:t>. </a:t>
            </a:r>
            <a:r>
              <a:rPr lang="ru-RU" sz="2000" dirty="0" smtClean="0"/>
              <a:t>Проект позволил нам развить сотрудничество со СМИ (газета «</a:t>
            </a:r>
            <a:r>
              <a:rPr lang="ru-RU" sz="2000" dirty="0" err="1" smtClean="0"/>
              <a:t>Переславская</a:t>
            </a:r>
            <a:r>
              <a:rPr lang="ru-RU" sz="2000" dirty="0" smtClean="0"/>
              <a:t> неделя», кабельное телевидение, Центральная библиотека, </a:t>
            </a:r>
            <a:r>
              <a:rPr lang="ru-RU" sz="2000" dirty="0" err="1" smtClean="0"/>
              <a:t>Переславский</a:t>
            </a:r>
            <a:r>
              <a:rPr lang="ru-RU" sz="2000" dirty="0" smtClean="0"/>
              <a:t> музей-заповедник, которым мы можем предложить и продемонстрировать  свои культурные программы с целью распространения народной культуры</a:t>
            </a:r>
            <a:r>
              <a:rPr lang="ru-RU" sz="2000" dirty="0" smtClean="0"/>
              <a:t>). </a:t>
            </a:r>
            <a:r>
              <a:rPr lang="ru-RU" sz="2000" dirty="0" smtClean="0"/>
              <a:t> </a:t>
            </a:r>
            <a:r>
              <a:rPr lang="ru-RU" sz="2000" dirty="0" smtClean="0"/>
              <a:t>В июне поступила просьба от музея разучить и представить народный репертуар, собранный С. </a:t>
            </a:r>
            <a:r>
              <a:rPr lang="ru-RU" sz="2000" dirty="0" err="1" smtClean="0"/>
              <a:t>Елховским</a:t>
            </a:r>
            <a:r>
              <a:rPr lang="ru-RU" sz="2000" dirty="0" smtClean="0"/>
              <a:t>, историком и сыном </a:t>
            </a:r>
            <a:r>
              <a:rPr lang="ru-RU" sz="2000" dirty="0" err="1" smtClean="0"/>
              <a:t>священномученика</a:t>
            </a:r>
            <a:r>
              <a:rPr lang="ru-RU" sz="2000" dirty="0" smtClean="0"/>
              <a:t> о. Е. </a:t>
            </a:r>
            <a:r>
              <a:rPr lang="ru-RU" sz="2000" dirty="0" err="1" smtClean="0"/>
              <a:t>Елховского</a:t>
            </a:r>
            <a:r>
              <a:rPr lang="ru-RU" sz="2000" dirty="0" smtClean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4. </a:t>
            </a:r>
            <a:r>
              <a:rPr lang="ru-RU" sz="2000" dirty="0" smtClean="0"/>
              <a:t>Создан небольшой краеведческий музей силами педагогов школы. В нашем музее хранятся предметы русского быта: прялки, коромысла, старые утюги, кадушки и т.д.</a:t>
            </a:r>
            <a:br>
              <a:rPr lang="ru-RU" sz="2000" dirty="0" smtClean="0"/>
            </a:br>
            <a:r>
              <a:rPr lang="ru-RU" sz="2000" dirty="0" smtClean="0"/>
              <a:t>5. </a:t>
            </a:r>
            <a:r>
              <a:rPr lang="ru-RU" sz="2000" dirty="0" smtClean="0"/>
              <a:t>Работает фольклорная группа для дошкольников (15 человек)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Перспективы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Организаторы данного проекта считают необходимым продолжать воспитательную работу подрастающего поколения в рамках русской традиционной культуры, так как имеющийся опыт похожих объединений имеет большую эффективность и популярность в среде детей. Изменения  могут произойти в связи с введением новых форм и методов работы (экспедиции, поисковая и исследовательская деятельность детей), овладение навыками игры на народных инструментах, внедрением в процесс учебной деятельности курсов по народному творчеству, освоением  новых ремесел, например, гончарного дела, введением спортивной составляющей народной педагогики (совместные игры, забавы, состязания взрослых и учащихся, родителей и детей), а также серьезной организацией научно-методической работы самих педагогов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335758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800" dirty="0" smtClean="0"/>
              <a:t>Считаем,  что реализовав проект, мы внесли свой вклад в формирование русской культурной традиции в современной образовательной системе города Переславля-Залесского, в частности, в </a:t>
            </a:r>
            <a:r>
              <a:rPr lang="ru-RU" sz="2800" dirty="0" err="1" smtClean="0"/>
              <a:t>Переславской</a:t>
            </a:r>
            <a:r>
              <a:rPr lang="ru-RU" sz="2800" dirty="0" smtClean="0"/>
              <a:t> православной гимназии, и сделали народное творчество одним из направлений воспитательной работы гимназии.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/>
              <a:t> Ансамбль «ЛАДЪ» за небольшой срок своего существования уже участвовал в различных концертных программах на уровне города и области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2492896"/>
            <a:ext cx="3884240" cy="25202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Коллектив становится ядром всех фольклорных праздников, которые за предшествующий период  реализации проекта были организованы в гимназии.</a:t>
            </a:r>
            <a:endParaRPr lang="ru-RU" sz="2400" dirty="0"/>
          </a:p>
        </p:txBody>
      </p:sp>
      <p:pic>
        <p:nvPicPr>
          <p:cNvPr id="1026" name="Picture 2" descr="C:\Documents and Settings\Пользователь\Рабочий стол\5acfadda2d_10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420888"/>
            <a:ext cx="4038600" cy="2705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200" dirty="0" smtClean="0"/>
              <a:t> Задорный танец, народная музыка, пение русских песен живьем, а не под фонограмму, сделало наше выступление на епархиальном фестивале «Рождественская мозаика» ( 13 января 2012 года) ярким и запоминающимся.</a:t>
            </a:r>
            <a:endParaRPr lang="ru-RU" sz="2200" dirty="0"/>
          </a:p>
        </p:txBody>
      </p:sp>
      <p:pic>
        <p:nvPicPr>
          <p:cNvPr id="1026" name="Picture 2" descr="C:\Documents and Settings\Пользователь\Рабочий стол\b2f0dc91d2_1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4415" y="1600200"/>
            <a:ext cx="675516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ru-RU" sz="2000" dirty="0" smtClean="0"/>
              <a:t>Находкой стало проведение ярмарки народных промыслов в форме мастер-класса.  Дети вместе с родителями расписывали тарелочки в стиле «Гжель»</a:t>
            </a:r>
            <a:endParaRPr lang="ru-RU" sz="2000" dirty="0"/>
          </a:p>
        </p:txBody>
      </p:sp>
      <p:pic>
        <p:nvPicPr>
          <p:cNvPr id="5" name="Содержимое 4" descr="e63bb33454_10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0250"/>
            <a:ext cx="4038600" cy="2705862"/>
          </a:xfrm>
        </p:spPr>
      </p:pic>
      <p:pic>
        <p:nvPicPr>
          <p:cNvPr id="6" name="Содержимое 5" descr="fb1f58f860_10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51302" y="1600200"/>
            <a:ext cx="3032395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Мастерская «Жар-птица»</a:t>
            </a:r>
            <a:endParaRPr lang="ru-RU" dirty="0"/>
          </a:p>
        </p:txBody>
      </p:sp>
      <p:pic>
        <p:nvPicPr>
          <p:cNvPr id="6" name="Содержимое 5" descr="fb1f58f860_10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10250"/>
            <a:ext cx="4038600" cy="2705862"/>
          </a:xfrm>
        </p:spPr>
      </p:pic>
      <p:pic>
        <p:nvPicPr>
          <p:cNvPr id="3074" name="Picture 2" descr="G:\грант отчет №2\_DSC00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11418"/>
            <a:ext cx="4038600" cy="2703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800" dirty="0" smtClean="0"/>
              <a:t>В мастерской все изделия сделаны своими руками. Пока это предметы, сплетенные из бересты и выточенные из дерева. Самое главное в деятельности наших мастерских – это то, что дети получают навыки изготовления предметов прикладного творчества, сувениров, которые пригодятся им в будущем.</a:t>
            </a:r>
            <a:endParaRPr lang="ru-RU" sz="1800" dirty="0"/>
          </a:p>
        </p:txBody>
      </p:sp>
      <p:pic>
        <p:nvPicPr>
          <p:cNvPr id="4098" name="Picture 2" descr="G:\грант отчет №2\_DSC00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1418"/>
            <a:ext cx="4038600" cy="2703526"/>
          </a:xfrm>
          <a:prstGeom prst="rect">
            <a:avLst/>
          </a:prstGeom>
          <a:noFill/>
        </p:spPr>
      </p:pic>
      <p:pic>
        <p:nvPicPr>
          <p:cNvPr id="4099" name="Picture 3" descr="G:\грант отчет №2\_DSC00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11418"/>
            <a:ext cx="4038600" cy="2703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Мастерская «Светлица»</a:t>
            </a:r>
            <a:endParaRPr lang="ru-RU" dirty="0"/>
          </a:p>
        </p:txBody>
      </p:sp>
      <p:pic>
        <p:nvPicPr>
          <p:cNvPr id="5" name="Содержимое 4" descr="7ac8d5c56b_10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60302" y="1600200"/>
            <a:ext cx="3032395" cy="4525963"/>
          </a:xfrm>
        </p:spPr>
      </p:pic>
      <p:pic>
        <p:nvPicPr>
          <p:cNvPr id="5123" name="Picture 3" descr="C:\Documents and Settings\Пользователь\Рабочий стол\73fbbeaabb_10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628800"/>
            <a:ext cx="4038600" cy="270586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355976" y="4509120"/>
            <a:ext cx="4176464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Благодаря возможностям, которые предоставил нам проект, педагог и ученицы создали все свои изделия в соответствии с историческими традициями русского декоративно-прикладного искусства.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94421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000" dirty="0" smtClean="0"/>
              <a:t>В мероприятии  «Наш младенец сладко спит…» мы посчитали важным привлечь детей и взрослых (педагоги, родители) к миру традиционной русской культуры и привести к пониманию роли семьи, своего места в семье, воспитывать качества будущих хозяина (хозяйки), мужа (жены)..</a:t>
            </a:r>
            <a:endParaRPr lang="ru-RU" sz="2000" dirty="0"/>
          </a:p>
        </p:txBody>
      </p:sp>
      <p:pic>
        <p:nvPicPr>
          <p:cNvPr id="3075" name="Picture 3" descr="C:\Documents and Settings\Пользователь\Рабочий стол\a24148d85d_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852936"/>
            <a:ext cx="3888432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570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Проект «Где лад, там и клад»</vt:lpstr>
      <vt:lpstr>Считаем,  что реализовав проект, мы внесли свой вклад в формирование русской культурной традиции в современной образовательной системе города Переславля-Залесского, в частности, в Переславской православной гимназии, и сделали народное творчество одним из направлений воспитательной работы гимназии.</vt:lpstr>
      <vt:lpstr> Ансамбль «ЛАДЪ» за небольшой срок своего существования уже участвовал в различных концертных программах на уровне города и области</vt:lpstr>
      <vt:lpstr> Задорный танец, народная музыка, пение русских песен живьем, а не под фонограмму, сделало наше выступление на епархиальном фестивале «Рождественская мозаика» ( 13 января 2012 года) ярким и запоминающимся.</vt:lpstr>
      <vt:lpstr>Находкой стало проведение ярмарки народных промыслов в форме мастер-класса.  Дети вместе с родителями расписывали тарелочки в стиле «Гжель»</vt:lpstr>
      <vt:lpstr>Мастерская «Жар-птица»</vt:lpstr>
      <vt:lpstr>В мастерской все изделия сделаны своими руками. Пока это предметы, сплетенные из бересты и выточенные из дерева. Самое главное в деятельности наших мастерских – это то, что дети получают навыки изготовления предметов прикладного творчества, сувениров, которые пригодятся им в будущем.</vt:lpstr>
      <vt:lpstr>Мастерская «Светлица»</vt:lpstr>
      <vt:lpstr>В мероприятии  «Наш младенец сладко спит…» мы посчитали важным привлечь детей и взрослых (педагоги, родители) к миру традиционной русской культуры и привести к пониманию роли семьи, своего места в семье, воспитывать качества будущих хозяина (хозяйки), мужа (жены)..</vt:lpstr>
      <vt:lpstr>Праздник для  любимых мам «Наш младенец сладко спит», подготовленный фольклорным ансамблем «ЛАДЪ» и его руководителем Козловой И.Г. и  представлявший собой рассказ о культуре воспитания ребенка в русских семьях и традиции петь колыбельные песни.  В основу занятия была положена игра. Такие  воспитательные мероприятия позволяют корректировать отклонения в поведении современных школьников, так как дают возможность выступить ребенку и показать в неформальной обстановке себя с лучшей стороны нежели его привыкли видеть на уроках. </vt:lpstr>
      <vt:lpstr>Пришли к выводу, что в результате ролевых игр, которые чаще всего использовали в своей работе очень важны для социального становления ребенка.  Игра позволяет обеспечить продуктивность совместной деятельности учащихся, родителей, педагогов</vt:lpstr>
      <vt:lpstr>Наши первые награды</vt:lpstr>
      <vt:lpstr>Считаем, что мы смогли добиться: 1. Объединения усилий педагогов и родителей в деле воспитания школьников, поскольку все мероприятия происходили при активном участии родителей (шили, помогали при организации поездок, сами участвовали в праздниках) 2. Подготовлены и реализованы  культурные программы к важнейшим праздникам Русской Православной Церкви и важнейшим мероприятиям школьной жизни 3. Проект позволил нам развить сотрудничество со СМИ (газета «Переславская неделя», кабельное телевидение, Центральная библиотека, Переславский музей-заповедник, которым мы можем предложить и продемонстрировать  свои культурные программы с целью распространения народной культуры).  В июне поступила просьба от музея разучить и представить народный репертуар, собранный С. Елховским, историком и сыном священномученика о. Е. Елховского. 4. Создан небольшой краеведческий музей силами педагогов школы. В нашем музее хранятся предметы русского быта: прялки, коромысла, старые утюги, кадушки и т.д. 5. Работает фольклорная группа для дошкольников (15 человек) </vt:lpstr>
      <vt:lpstr>Перспективы 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«Где лад, там и клад»</dc:title>
  <dc:creator>марина</dc:creator>
  <cp:lastModifiedBy>Пользователь</cp:lastModifiedBy>
  <cp:revision>20</cp:revision>
  <dcterms:created xsi:type="dcterms:W3CDTF">2012-06-20T10:03:24Z</dcterms:created>
  <dcterms:modified xsi:type="dcterms:W3CDTF">2012-06-22T10:00:04Z</dcterms:modified>
</cp:coreProperties>
</file>